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oboto Thin"/>
      <p:regular r:id="rId44"/>
      <p:bold r:id="rId45"/>
      <p:italic r:id="rId46"/>
      <p:boldItalic r:id="rId47"/>
    </p:embeddedFont>
    <p:embeddedFont>
      <p:font typeface="Proxima Nova"/>
      <p:regular r:id="rId48"/>
      <p:bold r:id="rId49"/>
      <p:italic r:id="rId50"/>
      <p:boldItalic r:id="rId51"/>
    </p:embeddedFont>
    <p:embeddedFont>
      <p:font typeface="Roboto"/>
      <p:regular r:id="rId52"/>
      <p:bold r:id="rId53"/>
      <p:italic r:id="rId54"/>
      <p:boldItalic r:id="rId55"/>
    </p:embeddedFont>
    <p:embeddedFont>
      <p:font typeface="Roboto Medium"/>
      <p:regular r:id="rId56"/>
      <p:bold r:id="rId57"/>
      <p:italic r:id="rId58"/>
      <p:boldItalic r:id="rId59"/>
    </p:embeddedFont>
    <p:embeddedFont>
      <p:font typeface="Alfa Slab One"/>
      <p:regular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Thin-regular.fntdata"/><Relationship Id="rId43" Type="http://schemas.openxmlformats.org/officeDocument/2006/relationships/slide" Target="slides/slide37.xml"/><Relationship Id="rId46" Type="http://schemas.openxmlformats.org/officeDocument/2006/relationships/font" Target="fonts/RobotoThin-italic.fntdata"/><Relationship Id="rId45" Type="http://schemas.openxmlformats.org/officeDocument/2006/relationships/font" Target="fonts/RobotoThin-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roximaNova-regular.fntdata"/><Relationship Id="rId47" Type="http://schemas.openxmlformats.org/officeDocument/2006/relationships/font" Target="fonts/RobotoThin-boldItalic.fntdata"/><Relationship Id="rId49" Type="http://schemas.openxmlformats.org/officeDocument/2006/relationships/font" Target="fonts/ProximaNova-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AlfaSlabOne-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boldItalic.fntdata"/><Relationship Id="rId50" Type="http://schemas.openxmlformats.org/officeDocument/2006/relationships/font" Target="fonts/ProximaNova-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5.xml"/><Relationship Id="rId55" Type="http://schemas.openxmlformats.org/officeDocument/2006/relationships/font" Target="fonts/Roboto-boldItalic.fntdata"/><Relationship Id="rId10" Type="http://schemas.openxmlformats.org/officeDocument/2006/relationships/slide" Target="slides/slide4.xml"/><Relationship Id="rId54" Type="http://schemas.openxmlformats.org/officeDocument/2006/relationships/font" Target="fonts/Roboto-italic.fntdata"/><Relationship Id="rId13" Type="http://schemas.openxmlformats.org/officeDocument/2006/relationships/slide" Target="slides/slide7.xml"/><Relationship Id="rId57" Type="http://schemas.openxmlformats.org/officeDocument/2006/relationships/font" Target="fonts/RobotoMedium-bold.fntdata"/><Relationship Id="rId12" Type="http://schemas.openxmlformats.org/officeDocument/2006/relationships/slide" Target="slides/slide6.xml"/><Relationship Id="rId56" Type="http://schemas.openxmlformats.org/officeDocument/2006/relationships/font" Target="fonts/RobotoMedium-regular.fntdata"/><Relationship Id="rId15" Type="http://schemas.openxmlformats.org/officeDocument/2006/relationships/slide" Target="slides/slide9.xml"/><Relationship Id="rId59" Type="http://schemas.openxmlformats.org/officeDocument/2006/relationships/font" Target="fonts/RobotoMedium-boldItalic.fntdata"/><Relationship Id="rId14" Type="http://schemas.openxmlformats.org/officeDocument/2006/relationships/slide" Target="slides/slide8.xml"/><Relationship Id="rId58" Type="http://schemas.openxmlformats.org/officeDocument/2006/relationships/font" Target="fonts/Roboto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2dbc32bf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g122dbc32bf4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f99dc67d6_1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11f99dc67d6_1_10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f9e809397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11f9e809397_1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f99dc67d6_1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11f99dc67d6_1_4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1f99dc67d6_1_2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11f99dc67d6_1_22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f9e8093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11f9e80939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f9e80939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11f9e809397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1f9e809397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11f9e809397_1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1f9e809397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11f9e809397_1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1f9e809397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1f9e809397_1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1fa9973d3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11fa9973d32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22dbc32bf4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 name="Google Shape;138;g122dbc32bf4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f9e809397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11f9e809397_1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1f9e809397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11f9e809397_1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1fa9973d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11fa9973d3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1fa9973d3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11fa9973d32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1fa9973d3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11fa9973d32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209082760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g12090827609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1fa9973d3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11fa9973d32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1fa9973d3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11fa9973d32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22dbc32bf4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0" name="Google Shape;590;g122dbc32bf4_0_3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22dbc32bf4_0_4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8" name="Google Shape;598;g122dbc32bf4_0_4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2dbc32bf4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g122dbc32bf4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22dbc32bf4_0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6" name="Google Shape;606;g122dbc32bf4_0_4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22dbc32bf4_0_4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3" name="Google Shape;623;g122dbc32bf4_0_4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1f9e809397_1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11f9e809397_1_9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22eb3dbfe2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8" name="Google Shape;638;g122eb3dbfe2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22eb3dbfe2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6" name="Google Shape;646;g122eb3dbfe2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22eb3dbfe2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8" name="Google Shape;658;g122eb3dbfe2_1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1f9e809397_1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11f9e809397_1_9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1f9e809397_1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g11f9e809397_1_9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2dbc32bf4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g122dbc32bf4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2dbc32bf4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g122dbc32bf4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2dbc32bf4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 name="Google Shape;197;g122dbc32bf4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2dbc32bf4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g122dbc32bf4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2dbc32bf4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g122dbc32bf4_0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2dbc32bf4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g122dbc32bf4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0" name="Google Shape;60;p1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61" name="Google Shape;61;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2" name="Google Shape;62;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3" name="Google Shape;63;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 name="Shape 64"/>
        <p:cNvGrpSpPr/>
        <p:nvPr/>
      </p:nvGrpSpPr>
      <p:grpSpPr>
        <a:xfrm>
          <a:off x="0" y="0"/>
          <a:ext cx="0" cy="0"/>
          <a:chOff x="0" y="0"/>
          <a:chExt cx="0" cy="0"/>
        </a:xfrm>
      </p:grpSpPr>
      <p:sp>
        <p:nvSpPr>
          <p:cNvPr id="65" name="Google Shape;65;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6" name="Google Shape;66;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 name="Google Shape;67;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8" name="Google Shape;68;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9" name="Google Shape;69;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 name="Shape 70"/>
        <p:cNvGrpSpPr/>
        <p:nvPr/>
      </p:nvGrpSpPr>
      <p:grpSpPr>
        <a:xfrm>
          <a:off x="0" y="0"/>
          <a:ext cx="0" cy="0"/>
          <a:chOff x="0" y="0"/>
          <a:chExt cx="0" cy="0"/>
        </a:xfrm>
      </p:grpSpPr>
      <p:sp>
        <p:nvSpPr>
          <p:cNvPr id="71" name="Google Shape;71;p16"/>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2" name="Google Shape;72;p1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73" name="Google Shape;73;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4" name="Google Shape;74;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 name="Google Shape;75;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6" name="Shape 76"/>
        <p:cNvGrpSpPr/>
        <p:nvPr/>
      </p:nvGrpSpPr>
      <p:grpSpPr>
        <a:xfrm>
          <a:off x="0" y="0"/>
          <a:ext cx="0" cy="0"/>
          <a:chOff x="0" y="0"/>
          <a:chExt cx="0" cy="0"/>
        </a:xfrm>
      </p:grpSpPr>
      <p:sp>
        <p:nvSpPr>
          <p:cNvPr id="77" name="Google Shape;77;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8" name="Google Shape;78;p1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9" name="Google Shape;79;p1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0" name="Google Shape;80;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1" name="Google Shape;81;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2" name="Google Shape;82;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3" name="Shape 83"/>
        <p:cNvGrpSpPr/>
        <p:nvPr/>
      </p:nvGrpSpPr>
      <p:grpSpPr>
        <a:xfrm>
          <a:off x="0" y="0"/>
          <a:ext cx="0" cy="0"/>
          <a:chOff x="0" y="0"/>
          <a:chExt cx="0" cy="0"/>
        </a:xfrm>
      </p:grpSpPr>
      <p:sp>
        <p:nvSpPr>
          <p:cNvPr id="84" name="Google Shape;84;p1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5" name="Google Shape;85;p18"/>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7" name="Google Shape;87;p1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8" name="Google Shape;88;p18"/>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9" name="Google Shape;89;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0" name="Google Shape;90;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1" name="Google Shape;91;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4" name="Google Shape;94;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5" name="Google Shape;95;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6" name="Google Shape;96;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9" name="Google Shape;99;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0" name="Google Shape;100;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1" name="Shape 101"/>
        <p:cNvGrpSpPr/>
        <p:nvPr/>
      </p:nvGrpSpPr>
      <p:grpSpPr>
        <a:xfrm>
          <a:off x="0" y="0"/>
          <a:ext cx="0" cy="0"/>
          <a:chOff x="0" y="0"/>
          <a:chExt cx="0" cy="0"/>
        </a:xfrm>
      </p:grpSpPr>
      <p:sp>
        <p:nvSpPr>
          <p:cNvPr id="102" name="Google Shape;102;p2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2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04" name="Google Shape;104;p2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05" name="Google Shape;105;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6" name="Google Shape;106;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7" name="Google Shape;107;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8" name="Shape 108"/>
        <p:cNvGrpSpPr/>
        <p:nvPr/>
      </p:nvGrpSpPr>
      <p:grpSpPr>
        <a:xfrm>
          <a:off x="0" y="0"/>
          <a:ext cx="0" cy="0"/>
          <a:chOff x="0" y="0"/>
          <a:chExt cx="0" cy="0"/>
        </a:xfrm>
      </p:grpSpPr>
      <p:sp>
        <p:nvSpPr>
          <p:cNvPr id="109" name="Google Shape;109;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0" name="Google Shape;110;p22"/>
          <p:cNvSpPr/>
          <p:nvPr>
            <p:ph idx="2" type="pic"/>
          </p:nvPr>
        </p:nvSpPr>
        <p:spPr>
          <a:xfrm>
            <a:off x="3887391" y="740569"/>
            <a:ext cx="4629300" cy="3655200"/>
          </a:xfrm>
          <a:prstGeom prst="rect">
            <a:avLst/>
          </a:prstGeom>
          <a:noFill/>
          <a:ln>
            <a:noFill/>
          </a:ln>
        </p:spPr>
      </p:sp>
      <p:sp>
        <p:nvSpPr>
          <p:cNvPr id="111" name="Google Shape;111;p2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2" name="Google Shape;112;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3" name="Google Shape;113;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4" name="Google Shape;114;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5" name="Shape 115"/>
        <p:cNvGrpSpPr/>
        <p:nvPr/>
      </p:nvGrpSpPr>
      <p:grpSpPr>
        <a:xfrm>
          <a:off x="0" y="0"/>
          <a:ext cx="0" cy="0"/>
          <a:chOff x="0" y="0"/>
          <a:chExt cx="0" cy="0"/>
        </a:xfrm>
      </p:grpSpPr>
      <p:sp>
        <p:nvSpPr>
          <p:cNvPr id="116" name="Google Shape;116;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7" name="Google Shape;117;p2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8" name="Google Shape;118;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9" name="Google Shape;119;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0" name="Google Shape;120;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1" name="Shape 121"/>
        <p:cNvGrpSpPr/>
        <p:nvPr/>
      </p:nvGrpSpPr>
      <p:grpSpPr>
        <a:xfrm>
          <a:off x="0" y="0"/>
          <a:ext cx="0" cy="0"/>
          <a:chOff x="0" y="0"/>
          <a:chExt cx="0" cy="0"/>
        </a:xfrm>
      </p:grpSpPr>
      <p:sp>
        <p:nvSpPr>
          <p:cNvPr id="122" name="Google Shape;122;p2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3" name="Google Shape;123;p2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4" name="Google Shape;124;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5" name="Google Shape;125;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6" name="Google Shape;126;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 name="Shape 52"/>
        <p:cNvGrpSpPr/>
        <p:nvPr/>
      </p:nvGrpSpPr>
      <p:grpSpPr>
        <a:xfrm>
          <a:off x="0" y="0"/>
          <a:ext cx="0" cy="0"/>
          <a:chOff x="0" y="0"/>
          <a:chExt cx="0" cy="0"/>
        </a:xfrm>
      </p:grpSpPr>
      <p:sp>
        <p:nvSpPr>
          <p:cNvPr id="53" name="Google Shape;53;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4" name="Google Shape;54;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6" name="Google Shape;56;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7" name="Google Shape;57;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38.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36.png"/><Relationship Id="rId5" Type="http://schemas.openxmlformats.org/officeDocument/2006/relationships/image" Target="../media/image29.png"/><Relationship Id="rId6"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8.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9.png"/><Relationship Id="rId9" Type="http://schemas.openxmlformats.org/officeDocument/2006/relationships/image" Target="../media/image41.png"/><Relationship Id="rId5" Type="http://schemas.openxmlformats.org/officeDocument/2006/relationships/image" Target="../media/image23.png"/><Relationship Id="rId6" Type="http://schemas.openxmlformats.org/officeDocument/2006/relationships/image" Target="../media/image37.png"/><Relationship Id="rId7" Type="http://schemas.openxmlformats.org/officeDocument/2006/relationships/image" Target="../media/image22.png"/><Relationship Id="rId8"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34.png"/><Relationship Id="rId5"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40.png"/><Relationship Id="rId5"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51.png"/><Relationship Id="rId5"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53.png"/><Relationship Id="rId5" Type="http://schemas.openxmlformats.org/officeDocument/2006/relationships/image" Target="../media/image49.png"/><Relationship Id="rId6" Type="http://schemas.openxmlformats.org/officeDocument/2006/relationships/image" Target="../media/image52.png"/><Relationship Id="rId7" Type="http://schemas.openxmlformats.org/officeDocument/2006/relationships/image" Target="../media/image54.png"/><Relationship Id="rId8"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6.png"/><Relationship Id="rId4" Type="http://schemas.openxmlformats.org/officeDocument/2006/relationships/hyperlink" Target="https://towardsdatascience.com/how-to-define-a-fitness-function-in-a-genetic-algorithm-be572b9ea3b4" TargetMode="External"/><Relationship Id="rId5" Type="http://schemas.openxmlformats.org/officeDocument/2006/relationships/hyperlink" Target="https://www.tutorialspoint.com/genetic_algorithms/genetic_algorithms_mutation.htm" TargetMode="External"/><Relationship Id="rId6" Type="http://schemas.openxmlformats.org/officeDocument/2006/relationships/hyperlink" Target="https://doi-org.ezproxy.javeriana.edu.co/10.16984/saufenbilder.79333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13.png"/><Relationship Id="rId8"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p:nvPr/>
        </p:nvSpPr>
        <p:spPr>
          <a:xfrm>
            <a:off x="0" y="1921934"/>
            <a:ext cx="9144000" cy="1566300"/>
          </a:xfrm>
          <a:prstGeom prst="rect">
            <a:avLst/>
          </a:prstGeom>
          <a:solidFill>
            <a:srgbClr val="323F4F"/>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2" name="Google Shape;132;p25"/>
          <p:cNvSpPr txBox="1"/>
          <p:nvPr>
            <p:ph type="ctrTitle"/>
          </p:nvPr>
        </p:nvSpPr>
        <p:spPr>
          <a:xfrm>
            <a:off x="146225" y="2221050"/>
            <a:ext cx="8789700" cy="8904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chemeClr val="lt1"/>
              </a:buClr>
              <a:buSzPct val="100000"/>
              <a:buFont typeface="Arial"/>
              <a:buNone/>
            </a:pPr>
            <a:r>
              <a:rPr b="1" lang="es-419" sz="4100">
                <a:solidFill>
                  <a:schemeClr val="lt1"/>
                </a:solidFill>
                <a:latin typeface="Arial"/>
                <a:ea typeface="Arial"/>
                <a:cs typeface="Arial"/>
                <a:sym typeface="Arial"/>
              </a:rPr>
              <a:t>Programación Genética</a:t>
            </a:r>
            <a:br>
              <a:rPr b="1" lang="es-419">
                <a:latin typeface="Arial"/>
                <a:ea typeface="Arial"/>
                <a:cs typeface="Arial"/>
                <a:sym typeface="Arial"/>
              </a:rPr>
            </a:br>
            <a:r>
              <a:rPr b="1" lang="es-419" sz="2100">
                <a:solidFill>
                  <a:srgbClr val="FFC000"/>
                </a:solidFill>
                <a:latin typeface="Arial"/>
                <a:ea typeface="Arial"/>
                <a:cs typeface="Arial"/>
                <a:sym typeface="Arial"/>
              </a:rPr>
              <a:t>Sistemas Inteligentes</a:t>
            </a:r>
            <a:endParaRPr b="1" sz="2100">
              <a:solidFill>
                <a:srgbClr val="FFC000"/>
              </a:solidFill>
              <a:latin typeface="Arial"/>
              <a:ea typeface="Arial"/>
              <a:cs typeface="Arial"/>
              <a:sym typeface="Arial"/>
            </a:endParaRPr>
          </a:p>
        </p:txBody>
      </p:sp>
      <p:sp>
        <p:nvSpPr>
          <p:cNvPr id="133" name="Google Shape;133;p25"/>
          <p:cNvSpPr txBox="1"/>
          <p:nvPr>
            <p:ph idx="1" type="subTitle"/>
          </p:nvPr>
        </p:nvSpPr>
        <p:spPr>
          <a:xfrm>
            <a:off x="1210733" y="3760472"/>
            <a:ext cx="6858000" cy="1241700"/>
          </a:xfrm>
          <a:prstGeom prst="rect">
            <a:avLst/>
          </a:prstGeom>
          <a:noFill/>
          <a:ln>
            <a:noFill/>
          </a:ln>
        </p:spPr>
        <p:txBody>
          <a:bodyPr anchorCtr="0" anchor="t" bIns="34275" lIns="68575" spcFirstLastPara="1" rIns="68575" wrap="square" tIns="34275">
            <a:normAutofit/>
          </a:bodyPr>
          <a:lstStyle/>
          <a:p>
            <a:pPr indent="-342900" lvl="0" marL="457200" rtl="0" algn="ctr">
              <a:lnSpc>
                <a:spcPct val="90000"/>
              </a:lnSpc>
              <a:spcBef>
                <a:spcPts val="800"/>
              </a:spcBef>
              <a:spcAft>
                <a:spcPts val="0"/>
              </a:spcAft>
              <a:buSzPts val="1800"/>
              <a:buFont typeface="Arial"/>
              <a:buChar char="●"/>
            </a:pPr>
            <a:r>
              <a:rPr lang="es-419">
                <a:latin typeface="Arial"/>
                <a:ea typeface="Arial"/>
                <a:cs typeface="Arial"/>
                <a:sym typeface="Arial"/>
              </a:rPr>
              <a:t>Edison Leonardo Neira Espitia</a:t>
            </a:r>
            <a:endParaRPr>
              <a:latin typeface="Arial"/>
              <a:ea typeface="Arial"/>
              <a:cs typeface="Arial"/>
              <a:sym typeface="Arial"/>
            </a:endParaRPr>
          </a:p>
          <a:p>
            <a:pPr indent="-342900" lvl="0" marL="457200" rtl="0" algn="ctr">
              <a:lnSpc>
                <a:spcPct val="90000"/>
              </a:lnSpc>
              <a:spcBef>
                <a:spcPts val="0"/>
              </a:spcBef>
              <a:spcAft>
                <a:spcPts val="0"/>
              </a:spcAft>
              <a:buSzPts val="1800"/>
              <a:buFont typeface="Arial"/>
              <a:buChar char="●"/>
            </a:pPr>
            <a:r>
              <a:rPr lang="es-419">
                <a:latin typeface="Arial"/>
                <a:ea typeface="Arial"/>
                <a:cs typeface="Arial"/>
                <a:sym typeface="Arial"/>
              </a:rPr>
              <a:t>Sergio Andres Rairán</a:t>
            </a:r>
            <a:endParaRPr>
              <a:latin typeface="Arial"/>
              <a:ea typeface="Arial"/>
              <a:cs typeface="Arial"/>
              <a:sym typeface="Arial"/>
            </a:endParaRPr>
          </a:p>
          <a:p>
            <a:pPr indent="-342900" lvl="0" marL="457200" rtl="0" algn="ctr">
              <a:lnSpc>
                <a:spcPct val="90000"/>
              </a:lnSpc>
              <a:spcBef>
                <a:spcPts val="0"/>
              </a:spcBef>
              <a:spcAft>
                <a:spcPts val="0"/>
              </a:spcAft>
              <a:buSzPts val="1800"/>
              <a:buFont typeface="Arial"/>
              <a:buChar char="●"/>
            </a:pPr>
            <a:r>
              <a:rPr lang="es-419">
                <a:latin typeface="Arial"/>
                <a:ea typeface="Arial"/>
                <a:cs typeface="Arial"/>
                <a:sym typeface="Arial"/>
              </a:rPr>
              <a:t>Sebastián Herrera Monterrosa</a:t>
            </a:r>
            <a:endParaRPr>
              <a:latin typeface="Arial"/>
              <a:ea typeface="Arial"/>
              <a:cs typeface="Arial"/>
              <a:sym typeface="Arial"/>
            </a:endParaRPr>
          </a:p>
          <a:p>
            <a:pPr indent="0" lvl="0" marL="0" rtl="0" algn="ctr">
              <a:lnSpc>
                <a:spcPct val="90000"/>
              </a:lnSpc>
              <a:spcBef>
                <a:spcPts val="800"/>
              </a:spcBef>
              <a:spcAft>
                <a:spcPts val="0"/>
              </a:spcAft>
              <a:buClr>
                <a:schemeClr val="dk1"/>
              </a:buClr>
              <a:buSzPts val="1800"/>
              <a:buNone/>
            </a:pPr>
            <a:r>
              <a:t/>
            </a:r>
            <a:endParaRPr>
              <a:latin typeface="Arial"/>
              <a:ea typeface="Arial"/>
              <a:cs typeface="Arial"/>
              <a:sym typeface="Arial"/>
            </a:endParaRPr>
          </a:p>
        </p:txBody>
      </p:sp>
      <p:pic>
        <p:nvPicPr>
          <p:cNvPr descr="Texto&#10;&#10;Descripción generada automáticamente" id="134" name="Google Shape;134;p25"/>
          <p:cNvPicPr preferRelativeResize="0"/>
          <p:nvPr/>
        </p:nvPicPr>
        <p:blipFill rotWithShape="1">
          <a:blip r:embed="rId3">
            <a:alphaModFix/>
          </a:blip>
          <a:srcRect b="0" l="0" r="0" t="0"/>
          <a:stretch/>
        </p:blipFill>
        <p:spPr>
          <a:xfrm>
            <a:off x="5689599" y="2668"/>
            <a:ext cx="3246374" cy="1321337"/>
          </a:xfrm>
          <a:prstGeom prst="rect">
            <a:avLst/>
          </a:prstGeom>
          <a:noFill/>
          <a:ln>
            <a:noFill/>
          </a:ln>
        </p:spPr>
      </p:pic>
      <p:pic>
        <p:nvPicPr>
          <p:cNvPr id="135" name="Google Shape;135;p25"/>
          <p:cNvPicPr preferRelativeResize="0"/>
          <p:nvPr/>
        </p:nvPicPr>
        <p:blipFill rotWithShape="1">
          <a:blip r:embed="rId4">
            <a:alphaModFix/>
          </a:blip>
          <a:srcRect b="0" l="0" r="0" t="0"/>
          <a:stretch/>
        </p:blipFill>
        <p:spPr>
          <a:xfrm>
            <a:off x="8318500" y="4318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descr="Forma, Rectángulo&#10;&#10;Descripción generada automáticamente" id="270" name="Google Shape;270;p34"/>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271" name="Google Shape;271;p34"/>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a:t>
            </a:r>
            <a:r>
              <a:rPr b="1" lang="es-419" sz="2700">
                <a:solidFill>
                  <a:srgbClr val="F2F2F2"/>
                </a:solidFill>
                <a:latin typeface="Arial"/>
                <a:ea typeface="Arial"/>
                <a:cs typeface="Arial"/>
                <a:sym typeface="Arial"/>
              </a:rPr>
              <a:t>Población</a:t>
            </a:r>
            <a:endParaRPr/>
          </a:p>
        </p:txBody>
      </p:sp>
      <p:sp>
        <p:nvSpPr>
          <p:cNvPr id="272" name="Google Shape;272;p34"/>
          <p:cNvSpPr txBox="1"/>
          <p:nvPr/>
        </p:nvSpPr>
        <p:spPr>
          <a:xfrm>
            <a:off x="3762738" y="2951875"/>
            <a:ext cx="1053600" cy="40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Calibri"/>
                <a:ea typeface="Calibri"/>
                <a:cs typeface="Calibri"/>
                <a:sym typeface="Calibri"/>
              </a:rPr>
              <a:t>Diversidad</a:t>
            </a:r>
            <a:endParaRPr b="1">
              <a:latin typeface="Calibri"/>
              <a:ea typeface="Calibri"/>
              <a:cs typeface="Calibri"/>
              <a:sym typeface="Calibri"/>
            </a:endParaRPr>
          </a:p>
        </p:txBody>
      </p:sp>
      <p:sp>
        <p:nvSpPr>
          <p:cNvPr id="273" name="Google Shape;273;p34"/>
          <p:cNvSpPr txBox="1"/>
          <p:nvPr/>
        </p:nvSpPr>
        <p:spPr>
          <a:xfrm>
            <a:off x="3684600" y="1595225"/>
            <a:ext cx="1774800" cy="40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Calibri"/>
                <a:ea typeface="Calibri"/>
                <a:cs typeface="Calibri"/>
                <a:sym typeface="Calibri"/>
              </a:rPr>
              <a:t>Método de iniciación</a:t>
            </a:r>
            <a:endParaRPr b="1">
              <a:latin typeface="Calibri"/>
              <a:ea typeface="Calibri"/>
              <a:cs typeface="Calibri"/>
              <a:sym typeface="Calibri"/>
            </a:endParaRPr>
          </a:p>
        </p:txBody>
      </p:sp>
      <p:sp>
        <p:nvSpPr>
          <p:cNvPr id="274" name="Google Shape;274;p34"/>
          <p:cNvSpPr txBox="1"/>
          <p:nvPr/>
        </p:nvSpPr>
        <p:spPr>
          <a:xfrm>
            <a:off x="3633000" y="4076900"/>
            <a:ext cx="1313100" cy="6156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419">
                <a:latin typeface="Calibri"/>
                <a:ea typeface="Calibri"/>
                <a:cs typeface="Calibri"/>
                <a:sym typeface="Calibri"/>
              </a:rPr>
              <a:t>Tamaño de población</a:t>
            </a:r>
            <a:endParaRPr b="1">
              <a:latin typeface="Calibri"/>
              <a:ea typeface="Calibri"/>
              <a:cs typeface="Calibri"/>
              <a:sym typeface="Calibri"/>
            </a:endParaRPr>
          </a:p>
        </p:txBody>
      </p:sp>
      <p:sp>
        <p:nvSpPr>
          <p:cNvPr id="275" name="Google Shape;275;p34"/>
          <p:cNvSpPr txBox="1"/>
          <p:nvPr/>
        </p:nvSpPr>
        <p:spPr>
          <a:xfrm>
            <a:off x="6829075" y="1981888"/>
            <a:ext cx="1993800" cy="40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419">
                <a:latin typeface="Calibri"/>
                <a:ea typeface="Calibri"/>
                <a:cs typeface="Calibri"/>
                <a:sym typeface="Calibri"/>
              </a:rPr>
              <a:t>Inicialización</a:t>
            </a:r>
            <a:r>
              <a:rPr lang="es-419" sz="1200">
                <a:solidFill>
                  <a:schemeClr val="dk1"/>
                </a:solidFill>
                <a:highlight>
                  <a:srgbClr val="FFFFFF"/>
                </a:highlight>
              </a:rPr>
              <a:t> </a:t>
            </a:r>
            <a:r>
              <a:rPr b="1" lang="es-419">
                <a:latin typeface="Calibri"/>
                <a:ea typeface="Calibri"/>
                <a:cs typeface="Calibri"/>
                <a:sym typeface="Calibri"/>
              </a:rPr>
              <a:t>aleatoria</a:t>
            </a:r>
            <a:endParaRPr b="1">
              <a:latin typeface="Calibri"/>
              <a:ea typeface="Calibri"/>
              <a:cs typeface="Calibri"/>
              <a:sym typeface="Calibri"/>
            </a:endParaRPr>
          </a:p>
        </p:txBody>
      </p:sp>
      <p:sp>
        <p:nvSpPr>
          <p:cNvPr id="276" name="Google Shape;276;p34"/>
          <p:cNvSpPr txBox="1"/>
          <p:nvPr/>
        </p:nvSpPr>
        <p:spPr>
          <a:xfrm>
            <a:off x="6700800" y="1195025"/>
            <a:ext cx="1993800" cy="40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Calibri"/>
                <a:ea typeface="Calibri"/>
                <a:cs typeface="Calibri"/>
                <a:sym typeface="Calibri"/>
              </a:rPr>
              <a:t>Inicialización heurística</a:t>
            </a:r>
            <a:endParaRPr/>
          </a:p>
        </p:txBody>
      </p:sp>
      <p:cxnSp>
        <p:nvCxnSpPr>
          <p:cNvPr id="277" name="Google Shape;277;p34"/>
          <p:cNvCxnSpPr>
            <a:stCxn id="273" idx="0"/>
            <a:endCxn id="276" idx="1"/>
          </p:cNvCxnSpPr>
          <p:nvPr/>
        </p:nvCxnSpPr>
        <p:spPr>
          <a:xfrm flipH="1" rot="10800000">
            <a:off x="4572000" y="1395125"/>
            <a:ext cx="2128800" cy="200100"/>
          </a:xfrm>
          <a:prstGeom prst="straightConnector1">
            <a:avLst/>
          </a:prstGeom>
          <a:noFill/>
          <a:ln cap="flat" cmpd="sng" w="28575">
            <a:solidFill>
              <a:schemeClr val="dk1"/>
            </a:solidFill>
            <a:prstDash val="solid"/>
            <a:round/>
            <a:headEnd len="med" w="med" type="none"/>
            <a:tailEnd len="med" w="med" type="triangle"/>
          </a:ln>
        </p:spPr>
      </p:cxnSp>
      <p:cxnSp>
        <p:nvCxnSpPr>
          <p:cNvPr id="278" name="Google Shape;278;p34"/>
          <p:cNvCxnSpPr>
            <a:stCxn id="273" idx="2"/>
            <a:endCxn id="275" idx="1"/>
          </p:cNvCxnSpPr>
          <p:nvPr/>
        </p:nvCxnSpPr>
        <p:spPr>
          <a:xfrm>
            <a:off x="4572000" y="1995425"/>
            <a:ext cx="2257200" cy="186600"/>
          </a:xfrm>
          <a:prstGeom prst="straightConnector1">
            <a:avLst/>
          </a:prstGeom>
          <a:noFill/>
          <a:ln cap="flat" cmpd="sng" w="28575">
            <a:solidFill>
              <a:schemeClr val="dk1"/>
            </a:solidFill>
            <a:prstDash val="solid"/>
            <a:round/>
            <a:headEnd len="med" w="med" type="none"/>
            <a:tailEnd len="med" w="med" type="triangle"/>
          </a:ln>
        </p:spPr>
      </p:cxnSp>
      <p:sp>
        <p:nvSpPr>
          <p:cNvPr id="279" name="Google Shape;279;p34"/>
          <p:cNvSpPr txBox="1"/>
          <p:nvPr/>
        </p:nvSpPr>
        <p:spPr>
          <a:xfrm>
            <a:off x="6129300" y="2660325"/>
            <a:ext cx="2565300" cy="10467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Calibri"/>
                <a:ea typeface="Calibri"/>
                <a:cs typeface="Calibri"/>
                <a:sym typeface="Calibri"/>
              </a:rPr>
              <a:t>La diversidad de la población debe mantenerse, de lo contrario podría conducir a una convergencia prematura</a:t>
            </a:r>
            <a:endParaRPr/>
          </a:p>
        </p:txBody>
      </p:sp>
      <p:pic>
        <p:nvPicPr>
          <p:cNvPr id="280" name="Google Shape;280;p34"/>
          <p:cNvPicPr preferRelativeResize="0"/>
          <p:nvPr/>
        </p:nvPicPr>
        <p:blipFill>
          <a:blip r:embed="rId4">
            <a:alphaModFix/>
          </a:blip>
          <a:stretch>
            <a:fillRect/>
          </a:stretch>
        </p:blipFill>
        <p:spPr>
          <a:xfrm>
            <a:off x="90450" y="1657201"/>
            <a:ext cx="3355100" cy="2571975"/>
          </a:xfrm>
          <a:prstGeom prst="rect">
            <a:avLst/>
          </a:prstGeom>
          <a:noFill/>
          <a:ln>
            <a:noFill/>
          </a:ln>
        </p:spPr>
      </p:pic>
      <p:cxnSp>
        <p:nvCxnSpPr>
          <p:cNvPr id="281" name="Google Shape;281;p34"/>
          <p:cNvCxnSpPr>
            <a:stCxn id="272" idx="3"/>
            <a:endCxn id="279" idx="1"/>
          </p:cNvCxnSpPr>
          <p:nvPr/>
        </p:nvCxnSpPr>
        <p:spPr>
          <a:xfrm>
            <a:off x="4816338" y="3151975"/>
            <a:ext cx="1313100" cy="31800"/>
          </a:xfrm>
          <a:prstGeom prst="straightConnector1">
            <a:avLst/>
          </a:prstGeom>
          <a:noFill/>
          <a:ln cap="flat" cmpd="sng" w="28575">
            <a:solidFill>
              <a:schemeClr val="dk1"/>
            </a:solidFill>
            <a:prstDash val="solid"/>
            <a:round/>
            <a:headEnd len="med" w="med" type="none"/>
            <a:tailEnd len="med" w="med" type="triangle"/>
          </a:ln>
        </p:spPr>
      </p:cxnSp>
      <p:sp>
        <p:nvSpPr>
          <p:cNvPr id="282" name="Google Shape;282;p34"/>
          <p:cNvSpPr txBox="1"/>
          <p:nvPr/>
        </p:nvSpPr>
        <p:spPr>
          <a:xfrm>
            <a:off x="5906050" y="3861338"/>
            <a:ext cx="2565300" cy="10467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Calibri"/>
                <a:ea typeface="Calibri"/>
                <a:cs typeface="Calibri"/>
                <a:sym typeface="Calibri"/>
              </a:rPr>
              <a:t>El tamaño dela población debe probarse y calcularse mediante ensayo y error y mediante diseño experimental.</a:t>
            </a:r>
            <a:endParaRPr/>
          </a:p>
        </p:txBody>
      </p:sp>
      <p:cxnSp>
        <p:nvCxnSpPr>
          <p:cNvPr id="283" name="Google Shape;283;p34"/>
          <p:cNvCxnSpPr>
            <a:stCxn id="274" idx="3"/>
            <a:endCxn id="282" idx="1"/>
          </p:cNvCxnSpPr>
          <p:nvPr/>
        </p:nvCxnSpPr>
        <p:spPr>
          <a:xfrm>
            <a:off x="4946100" y="4384700"/>
            <a:ext cx="960000" cy="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descr="Forma, Rectángulo&#10;&#10;Descripción generada automáticamente" id="288" name="Google Shape;288;p35"/>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289" name="Google Shape;289;p35"/>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Fitness Function</a:t>
            </a:r>
            <a:endParaRPr/>
          </a:p>
        </p:txBody>
      </p:sp>
      <p:sp>
        <p:nvSpPr>
          <p:cNvPr id="290" name="Google Shape;290;p35"/>
          <p:cNvSpPr txBox="1"/>
          <p:nvPr/>
        </p:nvSpPr>
        <p:spPr>
          <a:xfrm>
            <a:off x="5881050" y="2079250"/>
            <a:ext cx="2752800" cy="1689600"/>
          </a:xfrm>
          <a:prstGeom prst="rect">
            <a:avLst/>
          </a:prstGeom>
          <a:noFill/>
          <a:ln>
            <a:noFill/>
          </a:ln>
        </p:spPr>
        <p:txBody>
          <a:bodyPr anchorCtr="0" anchor="ctr" bIns="34275" lIns="68575" spcFirstLastPara="1" rIns="68575" wrap="square" tIns="34275">
            <a:noAutofit/>
          </a:bodyPr>
          <a:lstStyle/>
          <a:p>
            <a:pPr indent="0" lvl="0" marL="0" marR="0" rtl="0" algn="just">
              <a:lnSpc>
                <a:spcPct val="90000"/>
              </a:lnSpc>
              <a:spcBef>
                <a:spcPts val="800"/>
              </a:spcBef>
              <a:spcAft>
                <a:spcPts val="0"/>
              </a:spcAft>
              <a:buClr>
                <a:schemeClr val="dk1"/>
              </a:buClr>
              <a:buSzPts val="1500"/>
              <a:buFont typeface="Arial"/>
              <a:buNone/>
            </a:pPr>
            <a:r>
              <a:rPr lang="es-419" sz="1500"/>
              <a:t>La función de aptitud (también conocida como función de evaluación) evalúa qué </a:t>
            </a:r>
            <a:r>
              <a:rPr b="1" lang="es-419" sz="1500"/>
              <a:t>tan</a:t>
            </a:r>
            <a:r>
              <a:rPr lang="es-419" sz="1500"/>
              <a:t> cerca está la </a:t>
            </a:r>
            <a:r>
              <a:rPr b="1" lang="es-419" sz="1500"/>
              <a:t>solución dada </a:t>
            </a:r>
            <a:r>
              <a:rPr lang="es-419" sz="1500"/>
              <a:t>por el algoritmo de la </a:t>
            </a:r>
            <a:r>
              <a:rPr b="1" lang="es-419" sz="1500"/>
              <a:t>solución</a:t>
            </a:r>
            <a:r>
              <a:rPr lang="es-419" sz="1500"/>
              <a:t> </a:t>
            </a:r>
            <a:r>
              <a:rPr b="1" lang="es-419" sz="1500"/>
              <a:t>óptima</a:t>
            </a:r>
            <a:r>
              <a:rPr lang="es-419" sz="1500"/>
              <a:t> del problema deseado.</a:t>
            </a:r>
            <a:r>
              <a:rPr b="1" lang="es-419" sz="1500"/>
              <a:t>[1]</a:t>
            </a:r>
            <a:endParaRPr b="0" i="0" sz="1500" u="none" cap="none" strike="noStrike">
              <a:solidFill>
                <a:srgbClr val="262626"/>
              </a:solidFill>
              <a:latin typeface="Arial"/>
              <a:ea typeface="Arial"/>
              <a:cs typeface="Arial"/>
              <a:sym typeface="Arial"/>
            </a:endParaRPr>
          </a:p>
        </p:txBody>
      </p:sp>
      <p:grpSp>
        <p:nvGrpSpPr>
          <p:cNvPr id="291" name="Google Shape;291;p35"/>
          <p:cNvGrpSpPr/>
          <p:nvPr/>
        </p:nvGrpSpPr>
        <p:grpSpPr>
          <a:xfrm>
            <a:off x="991425" y="1424850"/>
            <a:ext cx="3175200" cy="3175200"/>
            <a:chOff x="2820225" y="891450"/>
            <a:chExt cx="3175200" cy="3175200"/>
          </a:xfrm>
        </p:grpSpPr>
        <p:sp>
          <p:nvSpPr>
            <p:cNvPr id="292" name="Google Shape;292;p35"/>
            <p:cNvSpPr/>
            <p:nvPr/>
          </p:nvSpPr>
          <p:spPr>
            <a:xfrm rot="10800000">
              <a:off x="2820225" y="891450"/>
              <a:ext cx="3175200" cy="3175200"/>
            </a:xfrm>
            <a:prstGeom prst="blockArc">
              <a:avLst>
                <a:gd fmla="val 5399801" name="adj1"/>
                <a:gd fmla="val 3012680" name="adj2"/>
                <a:gd fmla="val 6939" name="adj3"/>
              </a:avLst>
            </a:prstGeom>
            <a:solidFill>
              <a:srgbClr val="A1C3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5"/>
            <p:cNvSpPr/>
            <p:nvPr/>
          </p:nvSpPr>
          <p:spPr>
            <a:xfrm rot="10800000">
              <a:off x="3175023" y="1179900"/>
              <a:ext cx="450600" cy="450600"/>
            </a:xfrm>
            <a:prstGeom prst="rtTriangle">
              <a:avLst/>
            </a:prstGeom>
            <a:solidFill>
              <a:srgbClr val="A1C3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35"/>
          <p:cNvSpPr/>
          <p:nvPr/>
        </p:nvSpPr>
        <p:spPr>
          <a:xfrm>
            <a:off x="1969275" y="1308919"/>
            <a:ext cx="1332300" cy="509400"/>
          </a:xfrm>
          <a:prstGeom prst="round1Rect">
            <a:avLst>
              <a:gd fmla="val 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FFFFFF"/>
                </a:solidFill>
                <a:latin typeface="Roboto"/>
                <a:ea typeface="Roboto"/>
                <a:cs typeface="Roboto"/>
                <a:sym typeface="Roboto"/>
              </a:rPr>
              <a:t>Población</a:t>
            </a:r>
            <a:endParaRPr sz="1500">
              <a:solidFill>
                <a:srgbClr val="FFFFFF"/>
              </a:solidFill>
            </a:endParaRPr>
          </a:p>
        </p:txBody>
      </p:sp>
      <p:sp>
        <p:nvSpPr>
          <p:cNvPr id="295" name="Google Shape;295;p35"/>
          <p:cNvSpPr/>
          <p:nvPr/>
        </p:nvSpPr>
        <p:spPr>
          <a:xfrm>
            <a:off x="560775" y="2604873"/>
            <a:ext cx="1332300" cy="445800"/>
          </a:xfrm>
          <a:prstGeom prst="round1Rect">
            <a:avLst>
              <a:gd fmla="val 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FFFFFF"/>
                </a:solidFill>
              </a:rPr>
              <a:t>Mutación </a:t>
            </a:r>
            <a:endParaRPr sz="1500">
              <a:solidFill>
                <a:srgbClr val="FFFFFF"/>
              </a:solidFill>
            </a:endParaRPr>
          </a:p>
        </p:txBody>
      </p:sp>
      <p:sp>
        <p:nvSpPr>
          <p:cNvPr id="296" name="Google Shape;296;p35"/>
          <p:cNvSpPr/>
          <p:nvPr/>
        </p:nvSpPr>
        <p:spPr>
          <a:xfrm>
            <a:off x="3023175" y="3926825"/>
            <a:ext cx="1495500" cy="393300"/>
          </a:xfrm>
          <a:prstGeom prst="round1Rect">
            <a:avLst>
              <a:gd fmla="val 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FFFFFF"/>
                </a:solidFill>
                <a:latin typeface="Roboto"/>
                <a:ea typeface="Roboto"/>
                <a:cs typeface="Roboto"/>
                <a:sym typeface="Roboto"/>
              </a:rPr>
              <a:t>Selección </a:t>
            </a:r>
            <a:endParaRPr sz="1500">
              <a:solidFill>
                <a:srgbClr val="FFFFFF"/>
              </a:solidFill>
            </a:endParaRPr>
          </a:p>
        </p:txBody>
      </p:sp>
      <p:sp>
        <p:nvSpPr>
          <p:cNvPr id="297" name="Google Shape;297;p35"/>
          <p:cNvSpPr/>
          <p:nvPr/>
        </p:nvSpPr>
        <p:spPr>
          <a:xfrm>
            <a:off x="560775" y="3900575"/>
            <a:ext cx="1677000" cy="445800"/>
          </a:xfrm>
          <a:prstGeom prst="round1Rect">
            <a:avLst>
              <a:gd fmla="val 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FFFFFF"/>
                </a:solidFill>
                <a:latin typeface="Roboto"/>
                <a:ea typeface="Roboto"/>
                <a:cs typeface="Roboto"/>
                <a:sym typeface="Roboto"/>
              </a:rPr>
              <a:t>Cruces</a:t>
            </a:r>
            <a:endParaRPr sz="1500">
              <a:solidFill>
                <a:srgbClr val="FFFFFF"/>
              </a:solidFill>
              <a:latin typeface="Roboto"/>
              <a:ea typeface="Roboto"/>
              <a:cs typeface="Roboto"/>
              <a:sym typeface="Roboto"/>
            </a:endParaRPr>
          </a:p>
          <a:p>
            <a:pPr indent="0" lvl="0" marL="0" rtl="0" algn="ctr">
              <a:spcBef>
                <a:spcPts val="0"/>
              </a:spcBef>
              <a:spcAft>
                <a:spcPts val="0"/>
              </a:spcAft>
              <a:buNone/>
            </a:pPr>
            <a:r>
              <a:rPr lang="es-419" sz="1500">
                <a:solidFill>
                  <a:srgbClr val="FFFFFF"/>
                </a:solidFill>
                <a:latin typeface="Roboto"/>
                <a:ea typeface="Roboto"/>
                <a:cs typeface="Roboto"/>
                <a:sym typeface="Roboto"/>
              </a:rPr>
              <a:t>(Crossover)</a:t>
            </a:r>
            <a:endParaRPr sz="1500">
              <a:solidFill>
                <a:srgbClr val="FFFFFF"/>
              </a:solidFill>
              <a:latin typeface="Roboto"/>
              <a:ea typeface="Roboto"/>
              <a:cs typeface="Roboto"/>
              <a:sym typeface="Roboto"/>
            </a:endParaRPr>
          </a:p>
        </p:txBody>
      </p:sp>
      <p:sp>
        <p:nvSpPr>
          <p:cNvPr id="298" name="Google Shape;298;p35"/>
          <p:cNvSpPr/>
          <p:nvPr/>
        </p:nvSpPr>
        <p:spPr>
          <a:xfrm>
            <a:off x="3023175" y="2669350"/>
            <a:ext cx="1993800" cy="509400"/>
          </a:xfrm>
          <a:prstGeom prst="round1Rect">
            <a:avLst>
              <a:gd fmla="val 0"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FFFFFF"/>
                </a:solidFill>
                <a:latin typeface="Roboto"/>
                <a:ea typeface="Roboto"/>
                <a:cs typeface="Roboto"/>
                <a:sym typeface="Roboto"/>
              </a:rPr>
              <a:t>Evaluación </a:t>
            </a:r>
            <a:endParaRPr sz="1500">
              <a:solidFill>
                <a:srgbClr val="FFFFFF"/>
              </a:solidFill>
              <a:latin typeface="Roboto"/>
              <a:ea typeface="Roboto"/>
              <a:cs typeface="Roboto"/>
              <a:sym typeface="Roboto"/>
            </a:endParaRPr>
          </a:p>
          <a:p>
            <a:pPr indent="0" lvl="0" marL="0" rtl="0" algn="ctr">
              <a:spcBef>
                <a:spcPts val="0"/>
              </a:spcBef>
              <a:spcAft>
                <a:spcPts val="0"/>
              </a:spcAft>
              <a:buNone/>
            </a:pPr>
            <a:r>
              <a:rPr lang="es-419" sz="1500">
                <a:solidFill>
                  <a:srgbClr val="FFFFFF"/>
                </a:solidFill>
                <a:latin typeface="Roboto"/>
                <a:ea typeface="Roboto"/>
                <a:cs typeface="Roboto"/>
                <a:sym typeface="Roboto"/>
              </a:rPr>
              <a:t>(Fitness Function)</a:t>
            </a:r>
            <a:endParaRPr sz="1500">
              <a:solidFill>
                <a:srgbClr val="FFFFFF"/>
              </a:solidFill>
              <a:latin typeface="Roboto"/>
              <a:ea typeface="Roboto"/>
              <a:cs typeface="Roboto"/>
              <a:sym typeface="Roboto"/>
            </a:endParaRPr>
          </a:p>
        </p:txBody>
      </p:sp>
      <p:sp>
        <p:nvSpPr>
          <p:cNvPr id="299" name="Google Shape;299;p35"/>
          <p:cNvSpPr/>
          <p:nvPr/>
        </p:nvSpPr>
        <p:spPr>
          <a:xfrm>
            <a:off x="5016975" y="2701150"/>
            <a:ext cx="644700" cy="445800"/>
          </a:xfrm>
          <a:prstGeom prst="rightBrace">
            <a:avLst>
              <a:gd fmla="val 50000" name="adj1"/>
              <a:gd fmla="val 50000" name="adj2"/>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descr="Forma, Rectángulo&#10;&#10;Descripción generada automáticamente" id="304" name="Google Shape;304;p36"/>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305" name="Google Shape;305;p36"/>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Fitness Function</a:t>
            </a:r>
            <a:r>
              <a:rPr b="1" lang="es-419" sz="1000">
                <a:solidFill>
                  <a:srgbClr val="F2F2F2"/>
                </a:solidFill>
                <a:latin typeface="Arial"/>
                <a:ea typeface="Arial"/>
                <a:cs typeface="Arial"/>
                <a:sym typeface="Arial"/>
              </a:rPr>
              <a:t>[2]</a:t>
            </a:r>
            <a:endParaRPr sz="1600"/>
          </a:p>
        </p:txBody>
      </p:sp>
      <p:sp>
        <p:nvSpPr>
          <p:cNvPr id="306" name="Google Shape;306;p36"/>
          <p:cNvSpPr txBox="1"/>
          <p:nvPr/>
        </p:nvSpPr>
        <p:spPr>
          <a:xfrm>
            <a:off x="2583650" y="1210325"/>
            <a:ext cx="6297600" cy="828600"/>
          </a:xfrm>
          <a:prstGeom prst="rect">
            <a:avLst/>
          </a:prstGeom>
          <a:noFill/>
          <a:ln>
            <a:noFill/>
          </a:ln>
        </p:spPr>
        <p:txBody>
          <a:bodyPr anchorCtr="0" anchor="ctr" bIns="34275" lIns="68575" spcFirstLastPara="1" rIns="68575" wrap="square" tIns="34275">
            <a:noAutofit/>
          </a:bodyPr>
          <a:lstStyle/>
          <a:p>
            <a:pPr indent="0" lvl="0" marL="0" marR="0" rtl="0" algn="just">
              <a:lnSpc>
                <a:spcPct val="90000"/>
              </a:lnSpc>
              <a:spcBef>
                <a:spcPts val="800"/>
              </a:spcBef>
              <a:spcAft>
                <a:spcPts val="0"/>
              </a:spcAft>
              <a:buClr>
                <a:schemeClr val="dk1"/>
              </a:buClr>
              <a:buSzPts val="1500"/>
              <a:buFont typeface="Arial"/>
              <a:buNone/>
            </a:pPr>
            <a:r>
              <a:rPr lang="es-419" sz="1500"/>
              <a:t>En los algoritmos genéticos, cada solución generalmente se representa como una cadena de números binarios, conocida como </a:t>
            </a:r>
            <a:r>
              <a:rPr b="1" lang="es-419" sz="1500"/>
              <a:t>cromosoma</a:t>
            </a:r>
            <a:r>
              <a:rPr lang="es-419" sz="1500"/>
              <a:t>. </a:t>
            </a:r>
            <a:endParaRPr b="0" i="0" sz="1500" u="none" cap="none" strike="noStrike">
              <a:solidFill>
                <a:srgbClr val="262626"/>
              </a:solidFill>
              <a:latin typeface="Arial"/>
              <a:ea typeface="Arial"/>
              <a:cs typeface="Arial"/>
              <a:sym typeface="Arial"/>
            </a:endParaRPr>
          </a:p>
        </p:txBody>
      </p:sp>
      <p:sp>
        <p:nvSpPr>
          <p:cNvPr id="307" name="Google Shape;307;p36"/>
          <p:cNvSpPr/>
          <p:nvPr/>
        </p:nvSpPr>
        <p:spPr>
          <a:xfrm>
            <a:off x="322550" y="1397225"/>
            <a:ext cx="1993800" cy="509400"/>
          </a:xfrm>
          <a:prstGeom prst="round1Rect">
            <a:avLst>
              <a:gd fmla="val 0"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FFFFFF"/>
                </a:solidFill>
                <a:latin typeface="Roboto"/>
                <a:ea typeface="Roboto"/>
                <a:cs typeface="Roboto"/>
                <a:sym typeface="Roboto"/>
              </a:rPr>
              <a:t>Evaluación</a:t>
            </a:r>
            <a:r>
              <a:rPr lang="es-419" sz="1500">
                <a:solidFill>
                  <a:srgbClr val="FFFFFF"/>
                </a:solidFill>
                <a:latin typeface="Roboto"/>
                <a:ea typeface="Roboto"/>
                <a:cs typeface="Roboto"/>
                <a:sym typeface="Roboto"/>
              </a:rPr>
              <a:t> </a:t>
            </a:r>
            <a:endParaRPr sz="1500">
              <a:solidFill>
                <a:srgbClr val="FFFFFF"/>
              </a:solidFill>
              <a:latin typeface="Roboto"/>
              <a:ea typeface="Roboto"/>
              <a:cs typeface="Roboto"/>
              <a:sym typeface="Roboto"/>
            </a:endParaRPr>
          </a:p>
          <a:p>
            <a:pPr indent="0" lvl="0" marL="0" rtl="0" algn="ctr">
              <a:spcBef>
                <a:spcPts val="0"/>
              </a:spcBef>
              <a:spcAft>
                <a:spcPts val="0"/>
              </a:spcAft>
              <a:buNone/>
            </a:pPr>
            <a:r>
              <a:rPr lang="es-419" sz="1500">
                <a:solidFill>
                  <a:srgbClr val="FFFFFF"/>
                </a:solidFill>
                <a:latin typeface="Roboto"/>
                <a:ea typeface="Roboto"/>
                <a:cs typeface="Roboto"/>
                <a:sym typeface="Roboto"/>
              </a:rPr>
              <a:t>(Fitness Function)</a:t>
            </a:r>
            <a:endParaRPr sz="1500">
              <a:solidFill>
                <a:srgbClr val="FFFFFF"/>
              </a:solidFill>
              <a:latin typeface="Roboto"/>
              <a:ea typeface="Roboto"/>
              <a:cs typeface="Roboto"/>
              <a:sym typeface="Roboto"/>
            </a:endParaRPr>
          </a:p>
        </p:txBody>
      </p:sp>
      <p:sp>
        <p:nvSpPr>
          <p:cNvPr id="308" name="Google Shape;308;p36"/>
          <p:cNvSpPr/>
          <p:nvPr/>
        </p:nvSpPr>
        <p:spPr>
          <a:xfrm>
            <a:off x="2800300" y="1961000"/>
            <a:ext cx="3906000" cy="509400"/>
          </a:xfrm>
          <a:prstGeom prst="round1Rect">
            <a:avLst>
              <a:gd fmla="val 0" name="adj"/>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FFFFFF"/>
                </a:solidFill>
                <a:latin typeface="Roboto"/>
                <a:ea typeface="Roboto"/>
                <a:cs typeface="Roboto"/>
                <a:sym typeface="Roboto"/>
              </a:rPr>
              <a:t>Requisitos para una buena </a:t>
            </a:r>
            <a:r>
              <a:rPr lang="es-419" sz="1500">
                <a:solidFill>
                  <a:srgbClr val="FFFFFF"/>
                </a:solidFill>
                <a:latin typeface="Roboto"/>
                <a:ea typeface="Roboto"/>
                <a:cs typeface="Roboto"/>
                <a:sym typeface="Roboto"/>
              </a:rPr>
              <a:t>función</a:t>
            </a:r>
            <a:r>
              <a:rPr lang="es-419" sz="1500">
                <a:solidFill>
                  <a:srgbClr val="FFFFFF"/>
                </a:solidFill>
                <a:latin typeface="Roboto"/>
                <a:ea typeface="Roboto"/>
                <a:cs typeface="Roboto"/>
                <a:sym typeface="Roboto"/>
              </a:rPr>
              <a:t> Fitness</a:t>
            </a:r>
            <a:endParaRPr sz="1500">
              <a:solidFill>
                <a:srgbClr val="FFFFFF"/>
              </a:solidFill>
              <a:latin typeface="Roboto"/>
              <a:ea typeface="Roboto"/>
              <a:cs typeface="Roboto"/>
              <a:sym typeface="Roboto"/>
            </a:endParaRPr>
          </a:p>
        </p:txBody>
      </p:sp>
      <p:grpSp>
        <p:nvGrpSpPr>
          <p:cNvPr id="309" name="Google Shape;309;p36"/>
          <p:cNvGrpSpPr/>
          <p:nvPr/>
        </p:nvGrpSpPr>
        <p:grpSpPr>
          <a:xfrm>
            <a:off x="485784" y="2707226"/>
            <a:ext cx="1691066" cy="2101384"/>
            <a:chOff x="1147597" y="283725"/>
            <a:chExt cx="2091609" cy="4076400"/>
          </a:xfrm>
        </p:grpSpPr>
        <p:sp>
          <p:nvSpPr>
            <p:cNvPr id="310" name="Google Shape;310;p36"/>
            <p:cNvSpPr/>
            <p:nvPr/>
          </p:nvSpPr>
          <p:spPr>
            <a:xfrm>
              <a:off x="1178650" y="283725"/>
              <a:ext cx="2030400" cy="4076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6"/>
            <p:cNvSpPr/>
            <p:nvPr/>
          </p:nvSpPr>
          <p:spPr>
            <a:xfrm>
              <a:off x="1180578" y="319132"/>
              <a:ext cx="2030400" cy="1660500"/>
            </a:xfrm>
            <a:prstGeom prst="rect">
              <a:avLst/>
            </a:prstGeom>
            <a:solidFill>
              <a:srgbClr val="FFFFFF"/>
            </a:solidFill>
            <a:ln cap="flat" cmpd="sng" w="1905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6"/>
            <p:cNvSpPr/>
            <p:nvPr/>
          </p:nvSpPr>
          <p:spPr>
            <a:xfrm>
              <a:off x="1148506" y="341740"/>
              <a:ext cx="20907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800">
                  <a:solidFill>
                    <a:srgbClr val="0D5DDF"/>
                  </a:solidFill>
                  <a:latin typeface="Roboto"/>
                  <a:ea typeface="Roboto"/>
                  <a:cs typeface="Roboto"/>
                  <a:sym typeface="Roboto"/>
                </a:rPr>
                <a:t>1.</a:t>
              </a:r>
              <a:r>
                <a:rPr b="1" lang="es-419" sz="1300">
                  <a:solidFill>
                    <a:srgbClr val="0D5DDF"/>
                  </a:solidFill>
                  <a:latin typeface="Roboto"/>
                  <a:ea typeface="Roboto"/>
                  <a:cs typeface="Roboto"/>
                  <a:sym typeface="Roboto"/>
                </a:rPr>
                <a:t>Debe estar claramente definida</a:t>
              </a:r>
              <a:endParaRPr b="1" sz="1300">
                <a:solidFill>
                  <a:srgbClr val="0D5DDF"/>
                </a:solidFill>
                <a:latin typeface="Roboto"/>
                <a:ea typeface="Roboto"/>
                <a:cs typeface="Roboto"/>
                <a:sym typeface="Roboto"/>
              </a:endParaRPr>
            </a:p>
          </p:txBody>
        </p:sp>
        <p:sp>
          <p:nvSpPr>
            <p:cNvPr id="313" name="Google Shape;313;p36"/>
            <p:cNvSpPr/>
            <p:nvPr/>
          </p:nvSpPr>
          <p:spPr>
            <a:xfrm rot="5400000">
              <a:off x="1938871" y="196962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6"/>
            <p:cNvSpPr/>
            <p:nvPr/>
          </p:nvSpPr>
          <p:spPr>
            <a:xfrm>
              <a:off x="1147597" y="2307253"/>
              <a:ext cx="2030400" cy="166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sz="1000">
                  <a:solidFill>
                    <a:srgbClr val="FFFFFF"/>
                  </a:solidFill>
                  <a:latin typeface="Roboto"/>
                  <a:ea typeface="Roboto"/>
                  <a:cs typeface="Roboto"/>
                  <a:sym typeface="Roboto"/>
                </a:rPr>
                <a:t>Se </a:t>
              </a:r>
              <a:r>
                <a:rPr lang="es-419" sz="1000">
                  <a:solidFill>
                    <a:srgbClr val="FFFFFF"/>
                  </a:solidFill>
                  <a:latin typeface="Roboto"/>
                  <a:ea typeface="Roboto"/>
                  <a:cs typeface="Roboto"/>
                  <a:sym typeface="Roboto"/>
                </a:rPr>
                <a:t>debe poder entender claramente cómo fue calculado el score.</a:t>
              </a:r>
              <a:endParaRPr sz="1000">
                <a:solidFill>
                  <a:srgbClr val="FFFFFF"/>
                </a:solidFill>
                <a:latin typeface="Roboto"/>
                <a:ea typeface="Roboto"/>
                <a:cs typeface="Roboto"/>
                <a:sym typeface="Roboto"/>
              </a:endParaRPr>
            </a:p>
          </p:txBody>
        </p:sp>
      </p:grpSp>
      <p:grpSp>
        <p:nvGrpSpPr>
          <p:cNvPr id="315" name="Google Shape;315;p36"/>
          <p:cNvGrpSpPr/>
          <p:nvPr/>
        </p:nvGrpSpPr>
        <p:grpSpPr>
          <a:xfrm>
            <a:off x="2583643" y="2707226"/>
            <a:ext cx="1690331" cy="2101384"/>
            <a:chOff x="1148506" y="283725"/>
            <a:chExt cx="2090700" cy="4076400"/>
          </a:xfrm>
        </p:grpSpPr>
        <p:sp>
          <p:nvSpPr>
            <p:cNvPr id="316" name="Google Shape;316;p36"/>
            <p:cNvSpPr/>
            <p:nvPr/>
          </p:nvSpPr>
          <p:spPr>
            <a:xfrm>
              <a:off x="1178650" y="283725"/>
              <a:ext cx="2030400" cy="4076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
            <p:cNvSpPr/>
            <p:nvPr/>
          </p:nvSpPr>
          <p:spPr>
            <a:xfrm>
              <a:off x="1180578" y="319132"/>
              <a:ext cx="2030400" cy="1660500"/>
            </a:xfrm>
            <a:prstGeom prst="rect">
              <a:avLst/>
            </a:prstGeom>
            <a:solidFill>
              <a:srgbClr val="FFFFFF"/>
            </a:solidFill>
            <a:ln cap="flat" cmpd="sng" w="1905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6"/>
            <p:cNvSpPr/>
            <p:nvPr/>
          </p:nvSpPr>
          <p:spPr>
            <a:xfrm>
              <a:off x="1148506" y="341740"/>
              <a:ext cx="20907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800">
                  <a:solidFill>
                    <a:srgbClr val="0D5DDF"/>
                  </a:solidFill>
                  <a:latin typeface="Roboto"/>
                  <a:ea typeface="Roboto"/>
                  <a:cs typeface="Roboto"/>
                  <a:sym typeface="Roboto"/>
                </a:rPr>
                <a:t>2</a:t>
              </a:r>
              <a:r>
                <a:rPr b="1" lang="es-419" sz="1800">
                  <a:solidFill>
                    <a:srgbClr val="0D5DDF"/>
                  </a:solidFill>
                  <a:latin typeface="Roboto"/>
                  <a:ea typeface="Roboto"/>
                  <a:cs typeface="Roboto"/>
                  <a:sym typeface="Roboto"/>
                </a:rPr>
                <a:t>.</a:t>
              </a:r>
              <a:r>
                <a:rPr b="1" lang="es-419" sz="1300">
                  <a:solidFill>
                    <a:srgbClr val="0D5DDF"/>
                  </a:solidFill>
                  <a:latin typeface="Roboto"/>
                  <a:ea typeface="Roboto"/>
                  <a:cs typeface="Roboto"/>
                  <a:sym typeface="Roboto"/>
                </a:rPr>
                <a:t>Debe implementarse eficientemente</a:t>
              </a:r>
              <a:endParaRPr b="1" sz="1300">
                <a:solidFill>
                  <a:srgbClr val="0D5DDF"/>
                </a:solidFill>
                <a:latin typeface="Roboto"/>
                <a:ea typeface="Roboto"/>
                <a:cs typeface="Roboto"/>
                <a:sym typeface="Roboto"/>
              </a:endParaRPr>
            </a:p>
          </p:txBody>
        </p:sp>
        <p:sp>
          <p:nvSpPr>
            <p:cNvPr id="319" name="Google Shape;319;p36"/>
            <p:cNvSpPr/>
            <p:nvPr/>
          </p:nvSpPr>
          <p:spPr>
            <a:xfrm rot="5400000">
              <a:off x="1938871" y="196962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6"/>
            <p:cNvSpPr/>
            <p:nvPr/>
          </p:nvSpPr>
          <p:spPr>
            <a:xfrm>
              <a:off x="1180590" y="2113849"/>
              <a:ext cx="2030400" cy="166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sz="1000">
                  <a:solidFill>
                    <a:srgbClr val="FFFFFF"/>
                  </a:solidFill>
                  <a:latin typeface="Roboto"/>
                  <a:ea typeface="Roboto"/>
                  <a:cs typeface="Roboto"/>
                  <a:sym typeface="Roboto"/>
                </a:rPr>
                <a:t>Si la función fitness se convierte en el cuello de botella del algoritmo, se reducirá la eficiencia general del algoritmo gen</a:t>
              </a:r>
              <a:r>
                <a:rPr lang="es-419" sz="1000">
                  <a:solidFill>
                    <a:srgbClr val="FFFFFF"/>
                  </a:solidFill>
                  <a:latin typeface="Roboto"/>
                  <a:ea typeface="Roboto"/>
                  <a:cs typeface="Roboto"/>
                  <a:sym typeface="Roboto"/>
                </a:rPr>
                <a:t>ético.</a:t>
              </a:r>
              <a:endParaRPr sz="1000">
                <a:solidFill>
                  <a:srgbClr val="FFFFFF"/>
                </a:solidFill>
                <a:latin typeface="Roboto"/>
                <a:ea typeface="Roboto"/>
                <a:cs typeface="Roboto"/>
                <a:sym typeface="Roboto"/>
              </a:endParaRPr>
            </a:p>
          </p:txBody>
        </p:sp>
      </p:grpSp>
      <p:grpSp>
        <p:nvGrpSpPr>
          <p:cNvPr id="321" name="Google Shape;321;p36"/>
          <p:cNvGrpSpPr/>
          <p:nvPr/>
        </p:nvGrpSpPr>
        <p:grpSpPr>
          <a:xfrm>
            <a:off x="4796893" y="2707226"/>
            <a:ext cx="1690331" cy="2101384"/>
            <a:chOff x="1148506" y="283725"/>
            <a:chExt cx="2090700" cy="4076400"/>
          </a:xfrm>
        </p:grpSpPr>
        <p:sp>
          <p:nvSpPr>
            <p:cNvPr id="322" name="Google Shape;322;p36"/>
            <p:cNvSpPr/>
            <p:nvPr/>
          </p:nvSpPr>
          <p:spPr>
            <a:xfrm>
              <a:off x="1178650" y="283725"/>
              <a:ext cx="2030400" cy="4076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6"/>
            <p:cNvSpPr/>
            <p:nvPr/>
          </p:nvSpPr>
          <p:spPr>
            <a:xfrm>
              <a:off x="1180578" y="319132"/>
              <a:ext cx="2030400" cy="1660500"/>
            </a:xfrm>
            <a:prstGeom prst="rect">
              <a:avLst/>
            </a:prstGeom>
            <a:solidFill>
              <a:srgbClr val="FFFFFF"/>
            </a:solidFill>
            <a:ln cap="flat" cmpd="sng" w="1905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6"/>
            <p:cNvSpPr/>
            <p:nvPr/>
          </p:nvSpPr>
          <p:spPr>
            <a:xfrm>
              <a:off x="1148506" y="341740"/>
              <a:ext cx="20907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800">
                  <a:solidFill>
                    <a:srgbClr val="0D5DDF"/>
                  </a:solidFill>
                  <a:latin typeface="Roboto"/>
                  <a:ea typeface="Roboto"/>
                  <a:cs typeface="Roboto"/>
                  <a:sym typeface="Roboto"/>
                </a:rPr>
                <a:t>3</a:t>
              </a:r>
              <a:r>
                <a:rPr b="1" lang="es-419" sz="1800">
                  <a:solidFill>
                    <a:srgbClr val="0D5DDF"/>
                  </a:solidFill>
                  <a:latin typeface="Roboto"/>
                  <a:ea typeface="Roboto"/>
                  <a:cs typeface="Roboto"/>
                  <a:sym typeface="Roboto"/>
                </a:rPr>
                <a:t>.</a:t>
              </a:r>
              <a:r>
                <a:rPr b="1" lang="es-419" sz="1300">
                  <a:solidFill>
                    <a:srgbClr val="0D5DDF"/>
                  </a:solidFill>
                  <a:latin typeface="Roboto"/>
                  <a:ea typeface="Roboto"/>
                  <a:cs typeface="Roboto"/>
                  <a:sym typeface="Roboto"/>
                </a:rPr>
                <a:t>Debe medirse </a:t>
              </a:r>
              <a:r>
                <a:rPr b="1" lang="es-419" sz="1300">
                  <a:solidFill>
                    <a:srgbClr val="0D5DDF"/>
                  </a:solidFill>
                  <a:latin typeface="Roboto"/>
                  <a:ea typeface="Roboto"/>
                  <a:cs typeface="Roboto"/>
                  <a:sym typeface="Roboto"/>
                </a:rPr>
                <a:t>cuantitativamente</a:t>
              </a:r>
              <a:endParaRPr b="1" sz="1300">
                <a:solidFill>
                  <a:srgbClr val="0D5DDF"/>
                </a:solidFill>
                <a:latin typeface="Roboto"/>
                <a:ea typeface="Roboto"/>
                <a:cs typeface="Roboto"/>
                <a:sym typeface="Roboto"/>
              </a:endParaRPr>
            </a:p>
          </p:txBody>
        </p:sp>
        <p:sp>
          <p:nvSpPr>
            <p:cNvPr id="325" name="Google Shape;325;p36"/>
            <p:cNvSpPr/>
            <p:nvPr/>
          </p:nvSpPr>
          <p:spPr>
            <a:xfrm rot="5400000">
              <a:off x="1938871" y="196962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6"/>
            <p:cNvSpPr/>
            <p:nvPr/>
          </p:nvSpPr>
          <p:spPr>
            <a:xfrm>
              <a:off x="1180590" y="2113849"/>
              <a:ext cx="2030400" cy="166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sz="1000">
                  <a:solidFill>
                    <a:srgbClr val="FFFFFF"/>
                  </a:solidFill>
                  <a:latin typeface="Roboto"/>
                  <a:ea typeface="Roboto"/>
                  <a:cs typeface="Roboto"/>
                  <a:sym typeface="Roboto"/>
                </a:rPr>
                <a:t>La </a:t>
              </a:r>
              <a:r>
                <a:rPr lang="es-419" sz="1000">
                  <a:solidFill>
                    <a:srgbClr val="FFFFFF"/>
                  </a:solidFill>
                  <a:latin typeface="Roboto"/>
                  <a:ea typeface="Roboto"/>
                  <a:cs typeface="Roboto"/>
                  <a:sym typeface="Roboto"/>
                </a:rPr>
                <a:t>función fitness debe medir cuantitativamente  </a:t>
              </a:r>
              <a:r>
                <a:rPr lang="es-419" sz="1000">
                  <a:solidFill>
                    <a:srgbClr val="FFFFFF"/>
                  </a:solidFill>
                  <a:latin typeface="Roboto"/>
                  <a:ea typeface="Roboto"/>
                  <a:cs typeface="Roboto"/>
                  <a:sym typeface="Roboto"/>
                </a:rPr>
                <a:t>qué</a:t>
              </a:r>
              <a:r>
                <a:rPr lang="es-419" sz="1000">
                  <a:solidFill>
                    <a:srgbClr val="FFFFFF"/>
                  </a:solidFill>
                  <a:latin typeface="Roboto"/>
                  <a:ea typeface="Roboto"/>
                  <a:cs typeface="Roboto"/>
                  <a:sym typeface="Roboto"/>
                </a:rPr>
                <a:t> tan adecuada es una </a:t>
              </a:r>
              <a:r>
                <a:rPr lang="es-419" sz="1000">
                  <a:solidFill>
                    <a:srgbClr val="FFFFFF"/>
                  </a:solidFill>
                  <a:latin typeface="Roboto"/>
                  <a:ea typeface="Roboto"/>
                  <a:cs typeface="Roboto"/>
                  <a:sym typeface="Roboto"/>
                </a:rPr>
                <a:t>solución</a:t>
              </a:r>
              <a:r>
                <a:rPr lang="es-419" sz="1000">
                  <a:solidFill>
                    <a:srgbClr val="FFFFFF"/>
                  </a:solidFill>
                  <a:latin typeface="Roboto"/>
                  <a:ea typeface="Roboto"/>
                  <a:cs typeface="Roboto"/>
                  <a:sym typeface="Roboto"/>
                </a:rPr>
                <a:t> para resolver el </a:t>
              </a:r>
              <a:r>
                <a:rPr lang="es-419" sz="1000">
                  <a:solidFill>
                    <a:srgbClr val="FFFFFF"/>
                  </a:solidFill>
                  <a:latin typeface="Roboto"/>
                  <a:ea typeface="Roboto"/>
                  <a:cs typeface="Roboto"/>
                  <a:sym typeface="Roboto"/>
                </a:rPr>
                <a:t>problema.</a:t>
              </a:r>
              <a:endParaRPr sz="1000">
                <a:solidFill>
                  <a:srgbClr val="FFFFFF"/>
                </a:solidFill>
                <a:latin typeface="Roboto"/>
                <a:ea typeface="Roboto"/>
                <a:cs typeface="Roboto"/>
                <a:sym typeface="Roboto"/>
              </a:endParaRPr>
            </a:p>
          </p:txBody>
        </p:sp>
      </p:grpSp>
      <p:grpSp>
        <p:nvGrpSpPr>
          <p:cNvPr id="327" name="Google Shape;327;p36"/>
          <p:cNvGrpSpPr/>
          <p:nvPr/>
        </p:nvGrpSpPr>
        <p:grpSpPr>
          <a:xfrm>
            <a:off x="6970218" y="2707226"/>
            <a:ext cx="1690331" cy="2101384"/>
            <a:chOff x="1148506" y="283725"/>
            <a:chExt cx="2090700" cy="4076400"/>
          </a:xfrm>
        </p:grpSpPr>
        <p:sp>
          <p:nvSpPr>
            <p:cNvPr id="328" name="Google Shape;328;p36"/>
            <p:cNvSpPr/>
            <p:nvPr/>
          </p:nvSpPr>
          <p:spPr>
            <a:xfrm>
              <a:off x="1178650" y="283725"/>
              <a:ext cx="2030400" cy="4076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6"/>
            <p:cNvSpPr/>
            <p:nvPr/>
          </p:nvSpPr>
          <p:spPr>
            <a:xfrm>
              <a:off x="1180578" y="319132"/>
              <a:ext cx="2030400" cy="1660500"/>
            </a:xfrm>
            <a:prstGeom prst="rect">
              <a:avLst/>
            </a:prstGeom>
            <a:solidFill>
              <a:srgbClr val="FFFFFF"/>
            </a:solidFill>
            <a:ln cap="flat" cmpd="sng" w="1905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6"/>
            <p:cNvSpPr/>
            <p:nvPr/>
          </p:nvSpPr>
          <p:spPr>
            <a:xfrm>
              <a:off x="1148506" y="341740"/>
              <a:ext cx="20907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800">
                  <a:solidFill>
                    <a:srgbClr val="0D5DDF"/>
                  </a:solidFill>
                  <a:latin typeface="Roboto"/>
                  <a:ea typeface="Roboto"/>
                  <a:cs typeface="Roboto"/>
                  <a:sym typeface="Roboto"/>
                </a:rPr>
                <a:t>4</a:t>
              </a:r>
              <a:r>
                <a:rPr b="1" lang="es-419" sz="1800">
                  <a:solidFill>
                    <a:srgbClr val="0D5DDF"/>
                  </a:solidFill>
                  <a:latin typeface="Roboto"/>
                  <a:ea typeface="Roboto"/>
                  <a:cs typeface="Roboto"/>
                  <a:sym typeface="Roboto"/>
                </a:rPr>
                <a:t>.</a:t>
              </a:r>
              <a:r>
                <a:rPr b="1" lang="es-419" sz="1300">
                  <a:solidFill>
                    <a:srgbClr val="0D5DDF"/>
                  </a:solidFill>
                  <a:latin typeface="Roboto"/>
                  <a:ea typeface="Roboto"/>
                  <a:cs typeface="Roboto"/>
                  <a:sym typeface="Roboto"/>
                </a:rPr>
                <a:t>Debe generar </a:t>
              </a:r>
              <a:r>
                <a:rPr b="1" lang="es-419" sz="1300">
                  <a:solidFill>
                    <a:srgbClr val="0D5DDF"/>
                  </a:solidFill>
                  <a:latin typeface="Roboto"/>
                  <a:ea typeface="Roboto"/>
                  <a:cs typeface="Roboto"/>
                  <a:sym typeface="Roboto"/>
                </a:rPr>
                <a:t>resultados</a:t>
              </a:r>
              <a:r>
                <a:rPr b="1" lang="es-419" sz="1300">
                  <a:solidFill>
                    <a:srgbClr val="0D5DDF"/>
                  </a:solidFill>
                  <a:latin typeface="Roboto"/>
                  <a:ea typeface="Roboto"/>
                  <a:cs typeface="Roboto"/>
                  <a:sym typeface="Roboto"/>
                </a:rPr>
                <a:t> coherentes</a:t>
              </a:r>
              <a:endParaRPr b="1" sz="1300">
                <a:solidFill>
                  <a:srgbClr val="0D5DDF"/>
                </a:solidFill>
                <a:latin typeface="Roboto"/>
                <a:ea typeface="Roboto"/>
                <a:cs typeface="Roboto"/>
                <a:sym typeface="Roboto"/>
              </a:endParaRPr>
            </a:p>
          </p:txBody>
        </p:sp>
        <p:sp>
          <p:nvSpPr>
            <p:cNvPr id="331" name="Google Shape;331;p36"/>
            <p:cNvSpPr/>
            <p:nvPr/>
          </p:nvSpPr>
          <p:spPr>
            <a:xfrm rot="5400000">
              <a:off x="1938871" y="196962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6"/>
            <p:cNvSpPr/>
            <p:nvPr/>
          </p:nvSpPr>
          <p:spPr>
            <a:xfrm>
              <a:off x="1180590" y="2113849"/>
              <a:ext cx="2030400" cy="166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sz="1000">
                  <a:solidFill>
                    <a:srgbClr val="FFFFFF"/>
                  </a:solidFill>
                  <a:latin typeface="Roboto"/>
                  <a:ea typeface="Roboto"/>
                  <a:cs typeface="Roboto"/>
                  <a:sym typeface="Roboto"/>
                </a:rPr>
                <a:t>Los mejores y /o peores candidatos deben tener los mejores y/ o peores valores de puntuación (Scores).</a:t>
              </a:r>
              <a:endParaRPr sz="1000">
                <a:solidFill>
                  <a:srgbClr val="FFFFFF"/>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descr="Forma, Rectángulo&#10;&#10;Descripción generada automáticamente" id="337" name="Google Shape;337;p37"/>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338" name="Google Shape;338;p37"/>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a:t>
            </a:r>
            <a:r>
              <a:rPr b="1" lang="es-419" sz="2700">
                <a:solidFill>
                  <a:srgbClr val="F2F2F2"/>
                </a:solidFill>
                <a:latin typeface="Arial"/>
                <a:ea typeface="Arial"/>
                <a:cs typeface="Arial"/>
                <a:sym typeface="Arial"/>
              </a:rPr>
              <a:t>Selección</a:t>
            </a:r>
            <a:r>
              <a:rPr b="1" lang="es-419" sz="2700">
                <a:solidFill>
                  <a:srgbClr val="F2F2F2"/>
                </a:solidFill>
                <a:latin typeface="Arial"/>
                <a:ea typeface="Arial"/>
                <a:cs typeface="Arial"/>
                <a:sym typeface="Arial"/>
              </a:rPr>
              <a:t> </a:t>
            </a:r>
            <a:endParaRPr/>
          </a:p>
        </p:txBody>
      </p:sp>
      <p:sp>
        <p:nvSpPr>
          <p:cNvPr id="339" name="Google Shape;339;p37"/>
          <p:cNvSpPr txBox="1"/>
          <p:nvPr/>
        </p:nvSpPr>
        <p:spPr>
          <a:xfrm>
            <a:off x="4395275" y="1333950"/>
            <a:ext cx="4368300" cy="2309100"/>
          </a:xfrm>
          <a:prstGeom prst="rect">
            <a:avLst/>
          </a:prstGeom>
          <a:noFill/>
          <a:ln>
            <a:noFill/>
          </a:ln>
        </p:spPr>
        <p:txBody>
          <a:bodyPr anchorCtr="0" anchor="ctr" bIns="34275" lIns="68575" spcFirstLastPara="1" rIns="68575" wrap="square" tIns="34275">
            <a:noAutofit/>
          </a:bodyPr>
          <a:lstStyle/>
          <a:p>
            <a:pPr indent="-323850" lvl="0" marL="457200" marR="0" rtl="0" algn="just">
              <a:lnSpc>
                <a:spcPct val="90000"/>
              </a:lnSpc>
              <a:spcBef>
                <a:spcPts val="800"/>
              </a:spcBef>
              <a:spcAft>
                <a:spcPts val="0"/>
              </a:spcAft>
              <a:buClr>
                <a:srgbClr val="262626"/>
              </a:buClr>
              <a:buSzPts val="1500"/>
              <a:buChar char="●"/>
            </a:pPr>
            <a:r>
              <a:rPr lang="es-419" sz="1500">
                <a:solidFill>
                  <a:srgbClr val="262626"/>
                </a:solidFill>
              </a:rPr>
              <a:t>La idea de la fase de selección es seleccionar a los individuos </a:t>
            </a:r>
            <a:r>
              <a:rPr b="1" lang="es-419" sz="1500">
                <a:solidFill>
                  <a:srgbClr val="262626"/>
                </a:solidFill>
              </a:rPr>
              <a:t>más</a:t>
            </a:r>
            <a:r>
              <a:rPr lang="es-419" sz="1500">
                <a:solidFill>
                  <a:srgbClr val="262626"/>
                </a:solidFill>
              </a:rPr>
              <a:t> </a:t>
            </a:r>
            <a:r>
              <a:rPr b="1" lang="es-419" sz="1500">
                <a:solidFill>
                  <a:srgbClr val="262626"/>
                </a:solidFill>
              </a:rPr>
              <a:t>aptos</a:t>
            </a:r>
            <a:r>
              <a:rPr lang="es-419" sz="1500">
                <a:solidFill>
                  <a:srgbClr val="262626"/>
                </a:solidFill>
              </a:rPr>
              <a:t> y dejar que pasen sus genes a la siguiente generación.[2]</a:t>
            </a:r>
            <a:endParaRPr sz="1500">
              <a:solidFill>
                <a:srgbClr val="262626"/>
              </a:solidFill>
            </a:endParaRPr>
          </a:p>
          <a:p>
            <a:pPr indent="0" lvl="0" marL="457200" marR="0" rtl="0" algn="just">
              <a:lnSpc>
                <a:spcPct val="90000"/>
              </a:lnSpc>
              <a:spcBef>
                <a:spcPts val="800"/>
              </a:spcBef>
              <a:spcAft>
                <a:spcPts val="0"/>
              </a:spcAft>
              <a:buNone/>
            </a:pPr>
            <a:r>
              <a:t/>
            </a:r>
            <a:endParaRPr sz="1500">
              <a:solidFill>
                <a:srgbClr val="262626"/>
              </a:solidFill>
            </a:endParaRPr>
          </a:p>
          <a:p>
            <a:pPr indent="-323850" lvl="0" marL="457200" marR="0" rtl="0" algn="just">
              <a:lnSpc>
                <a:spcPct val="90000"/>
              </a:lnSpc>
              <a:spcBef>
                <a:spcPts val="800"/>
              </a:spcBef>
              <a:spcAft>
                <a:spcPts val="0"/>
              </a:spcAft>
              <a:buClr>
                <a:srgbClr val="262626"/>
              </a:buClr>
              <a:buSzPts val="1500"/>
              <a:buChar char="●"/>
            </a:pPr>
            <a:r>
              <a:rPr lang="es-419" sz="1500">
                <a:solidFill>
                  <a:srgbClr val="262626"/>
                </a:solidFill>
              </a:rPr>
              <a:t>La selección de los </a:t>
            </a:r>
            <a:r>
              <a:rPr b="1" lang="es-419" sz="1500">
                <a:solidFill>
                  <a:srgbClr val="262626"/>
                </a:solidFill>
              </a:rPr>
              <a:t>padres</a:t>
            </a:r>
            <a:r>
              <a:rPr lang="es-419" sz="1500">
                <a:solidFill>
                  <a:srgbClr val="262626"/>
                </a:solidFill>
              </a:rPr>
              <a:t> es muy importante para la tasa de convergencia de los AG, ya que los buenos padres llevan al </a:t>
            </a:r>
            <a:r>
              <a:rPr lang="es-419" sz="1500">
                <a:solidFill>
                  <a:srgbClr val="262626"/>
                </a:solidFill>
              </a:rPr>
              <a:t>software</a:t>
            </a:r>
            <a:r>
              <a:rPr lang="es-419" sz="1500">
                <a:solidFill>
                  <a:srgbClr val="262626"/>
                </a:solidFill>
              </a:rPr>
              <a:t> a mejores y más adecuadas </a:t>
            </a:r>
            <a:r>
              <a:rPr lang="es-419" sz="1500">
                <a:solidFill>
                  <a:srgbClr val="262626"/>
                </a:solidFill>
              </a:rPr>
              <a:t>soluciones</a:t>
            </a:r>
            <a:r>
              <a:rPr lang="es-419" sz="1500">
                <a:solidFill>
                  <a:srgbClr val="262626"/>
                </a:solidFill>
              </a:rPr>
              <a:t> [3]</a:t>
            </a:r>
            <a:endParaRPr sz="1500">
              <a:solidFill>
                <a:srgbClr val="262626"/>
              </a:solidFill>
            </a:endParaRPr>
          </a:p>
          <a:p>
            <a:pPr indent="0" lvl="0" marL="0" marR="0" rtl="0" algn="just">
              <a:lnSpc>
                <a:spcPct val="90000"/>
              </a:lnSpc>
              <a:spcBef>
                <a:spcPts val="800"/>
              </a:spcBef>
              <a:spcAft>
                <a:spcPts val="0"/>
              </a:spcAft>
              <a:buNone/>
            </a:pPr>
            <a:r>
              <a:t/>
            </a:r>
            <a:endParaRPr sz="1500"/>
          </a:p>
        </p:txBody>
      </p:sp>
      <p:grpSp>
        <p:nvGrpSpPr>
          <p:cNvPr id="340" name="Google Shape;340;p37"/>
          <p:cNvGrpSpPr/>
          <p:nvPr/>
        </p:nvGrpSpPr>
        <p:grpSpPr>
          <a:xfrm>
            <a:off x="773983" y="1564573"/>
            <a:ext cx="2876096" cy="2781793"/>
            <a:chOff x="2820225" y="891450"/>
            <a:chExt cx="3175200" cy="3175200"/>
          </a:xfrm>
        </p:grpSpPr>
        <p:sp>
          <p:nvSpPr>
            <p:cNvPr id="341" name="Google Shape;341;p37"/>
            <p:cNvSpPr/>
            <p:nvPr/>
          </p:nvSpPr>
          <p:spPr>
            <a:xfrm rot="10800000">
              <a:off x="2820225" y="891450"/>
              <a:ext cx="3175200" cy="3175200"/>
            </a:xfrm>
            <a:prstGeom prst="blockArc">
              <a:avLst>
                <a:gd fmla="val 5399801" name="adj1"/>
                <a:gd fmla="val 3012680" name="adj2"/>
                <a:gd fmla="val 6939" name="adj3"/>
              </a:avLst>
            </a:prstGeom>
            <a:solidFill>
              <a:srgbClr val="A1C3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7"/>
            <p:cNvSpPr/>
            <p:nvPr/>
          </p:nvSpPr>
          <p:spPr>
            <a:xfrm rot="10800000">
              <a:off x="3175023" y="1179900"/>
              <a:ext cx="450600" cy="450600"/>
            </a:xfrm>
            <a:prstGeom prst="rtTriangle">
              <a:avLst/>
            </a:prstGeom>
            <a:solidFill>
              <a:srgbClr val="A1C3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37"/>
          <p:cNvSpPr/>
          <p:nvPr/>
        </p:nvSpPr>
        <p:spPr>
          <a:xfrm>
            <a:off x="1809191" y="1308925"/>
            <a:ext cx="1181100" cy="509400"/>
          </a:xfrm>
          <a:prstGeom prst="round1Rect">
            <a:avLst>
              <a:gd fmla="val 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FFFFFF"/>
                </a:solidFill>
                <a:latin typeface="Roboto"/>
                <a:ea typeface="Roboto"/>
                <a:cs typeface="Roboto"/>
                <a:sym typeface="Roboto"/>
              </a:rPr>
              <a:t>Población</a:t>
            </a:r>
            <a:endParaRPr sz="1500">
              <a:solidFill>
                <a:srgbClr val="FFFFFF"/>
              </a:solidFill>
            </a:endParaRPr>
          </a:p>
        </p:txBody>
      </p:sp>
      <p:sp>
        <p:nvSpPr>
          <p:cNvPr id="344" name="Google Shape;344;p37"/>
          <p:cNvSpPr/>
          <p:nvPr/>
        </p:nvSpPr>
        <p:spPr>
          <a:xfrm>
            <a:off x="560775" y="2604871"/>
            <a:ext cx="1181100" cy="445800"/>
          </a:xfrm>
          <a:prstGeom prst="round1Rect">
            <a:avLst>
              <a:gd fmla="val 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FFFFFF"/>
                </a:solidFill>
              </a:rPr>
              <a:t>Mutación </a:t>
            </a:r>
            <a:endParaRPr sz="1500">
              <a:solidFill>
                <a:srgbClr val="FFFFFF"/>
              </a:solidFill>
            </a:endParaRPr>
          </a:p>
        </p:txBody>
      </p:sp>
      <p:sp>
        <p:nvSpPr>
          <p:cNvPr id="345" name="Google Shape;345;p37"/>
          <p:cNvSpPr/>
          <p:nvPr/>
        </p:nvSpPr>
        <p:spPr>
          <a:xfrm>
            <a:off x="2743310" y="3926814"/>
            <a:ext cx="1325400" cy="393300"/>
          </a:xfrm>
          <a:prstGeom prst="round1Rect">
            <a:avLst>
              <a:gd fmla="val 0" name="adj"/>
            </a:avLst>
          </a:prstGeom>
          <a:solidFill>
            <a:srgbClr val="FF99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500">
                <a:solidFill>
                  <a:srgbClr val="FFFFFF"/>
                </a:solidFill>
                <a:latin typeface="Roboto"/>
                <a:ea typeface="Roboto"/>
                <a:cs typeface="Roboto"/>
                <a:sym typeface="Roboto"/>
              </a:rPr>
              <a:t>Selección </a:t>
            </a:r>
            <a:endParaRPr sz="1500">
              <a:solidFill>
                <a:srgbClr val="FFFFFF"/>
              </a:solidFill>
              <a:latin typeface="Roboto"/>
              <a:ea typeface="Roboto"/>
              <a:cs typeface="Roboto"/>
              <a:sym typeface="Roboto"/>
            </a:endParaRPr>
          </a:p>
        </p:txBody>
      </p:sp>
      <p:sp>
        <p:nvSpPr>
          <p:cNvPr id="346" name="Google Shape;346;p37"/>
          <p:cNvSpPr/>
          <p:nvPr/>
        </p:nvSpPr>
        <p:spPr>
          <a:xfrm>
            <a:off x="560775" y="3900565"/>
            <a:ext cx="1486500" cy="445800"/>
          </a:xfrm>
          <a:prstGeom prst="round1Rect">
            <a:avLst>
              <a:gd fmla="val 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FFFFFF"/>
                </a:solidFill>
                <a:latin typeface="Roboto"/>
                <a:ea typeface="Roboto"/>
                <a:cs typeface="Roboto"/>
                <a:sym typeface="Roboto"/>
              </a:rPr>
              <a:t>Cruces</a:t>
            </a:r>
            <a:endParaRPr sz="1500">
              <a:solidFill>
                <a:srgbClr val="FFFFFF"/>
              </a:solidFill>
              <a:latin typeface="Roboto"/>
              <a:ea typeface="Roboto"/>
              <a:cs typeface="Roboto"/>
              <a:sym typeface="Roboto"/>
            </a:endParaRPr>
          </a:p>
          <a:p>
            <a:pPr indent="0" lvl="0" marL="0" rtl="0" algn="ctr">
              <a:spcBef>
                <a:spcPts val="0"/>
              </a:spcBef>
              <a:spcAft>
                <a:spcPts val="0"/>
              </a:spcAft>
              <a:buNone/>
            </a:pPr>
            <a:r>
              <a:rPr lang="es-419" sz="1500">
                <a:solidFill>
                  <a:srgbClr val="FFFFFF"/>
                </a:solidFill>
                <a:latin typeface="Roboto"/>
                <a:ea typeface="Roboto"/>
                <a:cs typeface="Roboto"/>
                <a:sym typeface="Roboto"/>
              </a:rPr>
              <a:t>(Crossover)</a:t>
            </a:r>
            <a:endParaRPr sz="1500">
              <a:solidFill>
                <a:srgbClr val="FFFFFF"/>
              </a:solidFill>
              <a:latin typeface="Roboto"/>
              <a:ea typeface="Roboto"/>
              <a:cs typeface="Roboto"/>
              <a:sym typeface="Roboto"/>
            </a:endParaRPr>
          </a:p>
        </p:txBody>
      </p:sp>
      <p:sp>
        <p:nvSpPr>
          <p:cNvPr id="347" name="Google Shape;347;p37"/>
          <p:cNvSpPr/>
          <p:nvPr/>
        </p:nvSpPr>
        <p:spPr>
          <a:xfrm>
            <a:off x="2743310" y="2669347"/>
            <a:ext cx="1767300" cy="509400"/>
          </a:xfrm>
          <a:prstGeom prst="round1Rect">
            <a:avLst>
              <a:gd fmla="val 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500">
                <a:solidFill>
                  <a:srgbClr val="FFFFFF"/>
                </a:solidFill>
                <a:latin typeface="Roboto"/>
                <a:ea typeface="Roboto"/>
                <a:cs typeface="Roboto"/>
                <a:sym typeface="Roboto"/>
              </a:rPr>
              <a:t>Evaluación </a:t>
            </a:r>
            <a:endParaRPr sz="1500">
              <a:solidFill>
                <a:srgbClr val="FFFFFF"/>
              </a:solidFill>
              <a:latin typeface="Roboto"/>
              <a:ea typeface="Roboto"/>
              <a:cs typeface="Roboto"/>
              <a:sym typeface="Roboto"/>
            </a:endParaRPr>
          </a:p>
          <a:p>
            <a:pPr indent="0" lvl="0" marL="0" marR="0" rtl="0" algn="ctr">
              <a:lnSpc>
                <a:spcPct val="100000"/>
              </a:lnSpc>
              <a:spcBef>
                <a:spcPts val="0"/>
              </a:spcBef>
              <a:spcAft>
                <a:spcPts val="0"/>
              </a:spcAft>
              <a:buNone/>
            </a:pPr>
            <a:r>
              <a:rPr lang="es-419" sz="1500">
                <a:solidFill>
                  <a:srgbClr val="FFFFFF"/>
                </a:solidFill>
                <a:latin typeface="Roboto"/>
                <a:ea typeface="Roboto"/>
                <a:cs typeface="Roboto"/>
                <a:sym typeface="Roboto"/>
              </a:rPr>
              <a:t>(Fitness Function)</a:t>
            </a:r>
            <a:endParaRPr sz="1500">
              <a:solidFill>
                <a:srgbClr val="FFFFFF"/>
              </a:solidFill>
              <a:latin typeface="Roboto"/>
              <a:ea typeface="Roboto"/>
              <a:cs typeface="Roboto"/>
              <a:sym typeface="Roboto"/>
            </a:endParaRPr>
          </a:p>
        </p:txBody>
      </p:sp>
      <p:sp>
        <p:nvSpPr>
          <p:cNvPr id="348" name="Google Shape;348;p37"/>
          <p:cNvSpPr/>
          <p:nvPr/>
        </p:nvSpPr>
        <p:spPr>
          <a:xfrm>
            <a:off x="4068839" y="3944064"/>
            <a:ext cx="571200" cy="358800"/>
          </a:xfrm>
          <a:prstGeom prst="rightBrace">
            <a:avLst>
              <a:gd fmla="val 50000" name="adj1"/>
              <a:gd fmla="val 50000" name="adj2"/>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7"/>
          <p:cNvSpPr txBox="1"/>
          <p:nvPr/>
        </p:nvSpPr>
        <p:spPr>
          <a:xfrm>
            <a:off x="4712475" y="3866200"/>
            <a:ext cx="4180500" cy="1187100"/>
          </a:xfrm>
          <a:prstGeom prst="rect">
            <a:avLst/>
          </a:prstGeom>
          <a:noFill/>
          <a:ln>
            <a:noFill/>
          </a:ln>
        </p:spPr>
        <p:txBody>
          <a:bodyPr anchorCtr="0" anchor="ctr" bIns="34275" lIns="68575" spcFirstLastPara="1" rIns="68575" wrap="square" tIns="34275">
            <a:noAutofit/>
          </a:bodyPr>
          <a:lstStyle/>
          <a:p>
            <a:pPr indent="0" lvl="0" marL="0" marR="0" rtl="0" algn="just">
              <a:lnSpc>
                <a:spcPct val="90000"/>
              </a:lnSpc>
              <a:spcBef>
                <a:spcPts val="800"/>
              </a:spcBef>
              <a:spcAft>
                <a:spcPts val="0"/>
              </a:spcAft>
              <a:buNone/>
            </a:pPr>
            <a:r>
              <a:rPr lang="es-419" sz="1500">
                <a:solidFill>
                  <a:srgbClr val="888888"/>
                </a:solidFill>
              </a:rPr>
              <a:t>Se debe </a:t>
            </a:r>
            <a:r>
              <a:rPr b="1" lang="es-419" sz="1500">
                <a:solidFill>
                  <a:srgbClr val="888888"/>
                </a:solidFill>
              </a:rPr>
              <a:t>evitar</a:t>
            </a:r>
            <a:r>
              <a:rPr lang="es-419" sz="1500">
                <a:solidFill>
                  <a:srgbClr val="888888"/>
                </a:solidFill>
              </a:rPr>
              <a:t> soluciones extremadamente </a:t>
            </a:r>
            <a:r>
              <a:rPr lang="es-419" sz="1500">
                <a:solidFill>
                  <a:srgbClr val="888888"/>
                </a:solidFill>
              </a:rPr>
              <a:t>adecuadas</a:t>
            </a:r>
            <a:r>
              <a:rPr lang="es-419" sz="1500">
                <a:solidFill>
                  <a:srgbClr val="888888"/>
                </a:solidFill>
              </a:rPr>
              <a:t> en  </a:t>
            </a:r>
            <a:r>
              <a:rPr b="1" lang="es-419" sz="1500">
                <a:solidFill>
                  <a:srgbClr val="888888"/>
                </a:solidFill>
              </a:rPr>
              <a:t>pocas</a:t>
            </a:r>
            <a:r>
              <a:rPr lang="es-419" sz="1500">
                <a:solidFill>
                  <a:srgbClr val="888888"/>
                </a:solidFill>
              </a:rPr>
              <a:t> generaciones, </a:t>
            </a:r>
            <a:r>
              <a:rPr lang="es-419" sz="1500">
                <a:solidFill>
                  <a:srgbClr val="888888"/>
                </a:solidFill>
              </a:rPr>
              <a:t>esta</a:t>
            </a:r>
            <a:r>
              <a:rPr lang="es-419" sz="1500">
                <a:solidFill>
                  <a:srgbClr val="888888"/>
                </a:solidFill>
              </a:rPr>
              <a:t> </a:t>
            </a:r>
            <a:r>
              <a:rPr lang="es-419" sz="1500">
                <a:solidFill>
                  <a:srgbClr val="888888"/>
                </a:solidFill>
              </a:rPr>
              <a:t>problemática</a:t>
            </a:r>
            <a:r>
              <a:rPr lang="es-419" sz="1500">
                <a:solidFill>
                  <a:srgbClr val="888888"/>
                </a:solidFill>
              </a:rPr>
              <a:t> se conoce </a:t>
            </a:r>
            <a:r>
              <a:rPr lang="es-419" sz="1500">
                <a:solidFill>
                  <a:srgbClr val="888888"/>
                </a:solidFill>
              </a:rPr>
              <a:t>cómo</a:t>
            </a:r>
            <a:r>
              <a:rPr lang="es-419" sz="1500">
                <a:solidFill>
                  <a:srgbClr val="888888"/>
                </a:solidFill>
              </a:rPr>
              <a:t> </a:t>
            </a:r>
            <a:r>
              <a:rPr b="1" lang="es-419" sz="1500">
                <a:solidFill>
                  <a:srgbClr val="888888"/>
                </a:solidFill>
              </a:rPr>
              <a:t>convergencia prematura,</a:t>
            </a:r>
            <a:r>
              <a:rPr lang="es-419" sz="1500">
                <a:solidFill>
                  <a:srgbClr val="888888"/>
                </a:solidFill>
              </a:rPr>
              <a:t> por lo </a:t>
            </a:r>
            <a:r>
              <a:rPr lang="es-419" sz="1500">
                <a:solidFill>
                  <a:srgbClr val="888888"/>
                </a:solidFill>
              </a:rPr>
              <a:t>cual</a:t>
            </a:r>
            <a:r>
              <a:rPr lang="es-419" sz="1500">
                <a:solidFill>
                  <a:srgbClr val="888888"/>
                </a:solidFill>
              </a:rPr>
              <a:t> es crucial </a:t>
            </a:r>
            <a:r>
              <a:rPr lang="es-419" sz="1500">
                <a:solidFill>
                  <a:srgbClr val="888888"/>
                </a:solidFill>
              </a:rPr>
              <a:t>mantener</a:t>
            </a:r>
            <a:r>
              <a:rPr lang="es-419" sz="1500">
                <a:solidFill>
                  <a:srgbClr val="888888"/>
                </a:solidFill>
              </a:rPr>
              <a:t> una </a:t>
            </a:r>
            <a:r>
              <a:rPr b="1" lang="es-419" sz="1500">
                <a:solidFill>
                  <a:srgbClr val="888888"/>
                </a:solidFill>
              </a:rPr>
              <a:t>buena diversidad</a:t>
            </a:r>
            <a:r>
              <a:rPr lang="es-419" sz="1500">
                <a:solidFill>
                  <a:srgbClr val="888888"/>
                </a:solidFill>
              </a:rPr>
              <a:t> en la </a:t>
            </a:r>
            <a:r>
              <a:rPr lang="es-419" sz="1500">
                <a:solidFill>
                  <a:srgbClr val="888888"/>
                </a:solidFill>
              </a:rPr>
              <a:t>población</a:t>
            </a:r>
            <a:r>
              <a:rPr lang="es-419" sz="1500">
                <a:solidFill>
                  <a:srgbClr val="888888"/>
                </a:solidFill>
              </a:rPr>
              <a:t>. </a:t>
            </a:r>
            <a:endParaRPr sz="1500">
              <a:solidFill>
                <a:srgbClr val="888888"/>
              </a:solidFill>
            </a:endParaRPr>
          </a:p>
          <a:p>
            <a:pPr indent="0" lvl="0" marL="0" marR="0" rtl="0" algn="just">
              <a:lnSpc>
                <a:spcPct val="90000"/>
              </a:lnSpc>
              <a:spcBef>
                <a:spcPts val="800"/>
              </a:spcBef>
              <a:spcAft>
                <a:spcPts val="0"/>
              </a:spcAft>
              <a:buNone/>
            </a:pPr>
            <a:r>
              <a:t/>
            </a:r>
            <a:endParaRPr sz="1500"/>
          </a:p>
        </p:txBody>
      </p:sp>
      <p:sp>
        <p:nvSpPr>
          <p:cNvPr id="350" name="Google Shape;350;p37"/>
          <p:cNvSpPr/>
          <p:nvPr/>
        </p:nvSpPr>
        <p:spPr>
          <a:xfrm>
            <a:off x="6675825" y="3425550"/>
            <a:ext cx="411000" cy="317100"/>
          </a:xfrm>
          <a:prstGeom prst="noSmoking">
            <a:avLst>
              <a:gd fmla="val 18750"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descr="Forma, Rectángulo&#10;&#10;Descripción generada automáticamente" id="355" name="Google Shape;355;p38"/>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356" name="Google Shape;356;p38"/>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Tipos de Selección</a:t>
            </a:r>
            <a:r>
              <a:rPr b="1" lang="es-419" sz="1600">
                <a:solidFill>
                  <a:srgbClr val="F2F2F2"/>
                </a:solidFill>
                <a:latin typeface="Arial"/>
                <a:ea typeface="Arial"/>
                <a:cs typeface="Arial"/>
                <a:sym typeface="Arial"/>
              </a:rPr>
              <a:t>[3]</a:t>
            </a:r>
            <a:r>
              <a:rPr b="1" lang="es-419" sz="2700">
                <a:solidFill>
                  <a:srgbClr val="F2F2F2"/>
                </a:solidFill>
                <a:latin typeface="Arial"/>
                <a:ea typeface="Arial"/>
                <a:cs typeface="Arial"/>
                <a:sym typeface="Arial"/>
              </a:rPr>
              <a:t> </a:t>
            </a:r>
            <a:endParaRPr/>
          </a:p>
        </p:txBody>
      </p:sp>
      <p:grpSp>
        <p:nvGrpSpPr>
          <p:cNvPr id="357" name="Google Shape;357;p38"/>
          <p:cNvGrpSpPr/>
          <p:nvPr/>
        </p:nvGrpSpPr>
        <p:grpSpPr>
          <a:xfrm>
            <a:off x="244631" y="2324185"/>
            <a:ext cx="1622065" cy="1346004"/>
            <a:chOff x="1161395" y="1644762"/>
            <a:chExt cx="1854000" cy="1854000"/>
          </a:xfrm>
        </p:grpSpPr>
        <p:sp>
          <p:nvSpPr>
            <p:cNvPr id="358" name="Google Shape;358;p38"/>
            <p:cNvSpPr/>
            <p:nvPr/>
          </p:nvSpPr>
          <p:spPr>
            <a:xfrm>
              <a:off x="1161395" y="1644762"/>
              <a:ext cx="1854000" cy="1854000"/>
            </a:xfrm>
            <a:prstGeom prst="ellipse">
              <a:avLst/>
            </a:prstGeom>
            <a:solidFill>
              <a:srgbClr val="0E65F0"/>
            </a:solidFill>
            <a:ln cap="flat" cmpd="sng" w="28575">
              <a:solidFill>
                <a:srgbClr val="A1C3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txBox="1"/>
            <p:nvPr/>
          </p:nvSpPr>
          <p:spPr>
            <a:xfrm>
              <a:off x="1275350" y="2311050"/>
              <a:ext cx="1558800" cy="52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1300">
                  <a:solidFill>
                    <a:srgbClr val="FFFFFF"/>
                  </a:solidFill>
                  <a:latin typeface="Roboto"/>
                  <a:ea typeface="Roboto"/>
                  <a:cs typeface="Roboto"/>
                  <a:sym typeface="Roboto"/>
                </a:rPr>
                <a:t>Proporcional  al fitness score</a:t>
              </a:r>
              <a:endParaRPr sz="1300">
                <a:solidFill>
                  <a:srgbClr val="FFFFFF"/>
                </a:solidFill>
                <a:latin typeface="Roboto"/>
                <a:ea typeface="Roboto"/>
                <a:cs typeface="Roboto"/>
                <a:sym typeface="Roboto"/>
              </a:endParaRPr>
            </a:p>
          </p:txBody>
        </p:sp>
      </p:grpSp>
      <p:grpSp>
        <p:nvGrpSpPr>
          <p:cNvPr id="360" name="Google Shape;360;p38"/>
          <p:cNvGrpSpPr/>
          <p:nvPr/>
        </p:nvGrpSpPr>
        <p:grpSpPr>
          <a:xfrm>
            <a:off x="4316791" y="1517922"/>
            <a:ext cx="1093675" cy="994115"/>
            <a:chOff x="4272565" y="1710764"/>
            <a:chExt cx="1854000" cy="1854000"/>
          </a:xfrm>
        </p:grpSpPr>
        <p:sp>
          <p:nvSpPr>
            <p:cNvPr id="361" name="Google Shape;361;p38"/>
            <p:cNvSpPr/>
            <p:nvPr/>
          </p:nvSpPr>
          <p:spPr>
            <a:xfrm>
              <a:off x="4272565" y="1710764"/>
              <a:ext cx="1854000" cy="1854000"/>
            </a:xfrm>
            <a:prstGeom prst="ellipse">
              <a:avLst/>
            </a:prstGeom>
            <a:solidFill>
              <a:srgbClr val="307BF3"/>
            </a:solidFill>
            <a:ln cap="flat" cmpd="sng" w="28575">
              <a:solidFill>
                <a:srgbClr val="A1C3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8"/>
            <p:cNvSpPr txBox="1"/>
            <p:nvPr/>
          </p:nvSpPr>
          <p:spPr>
            <a:xfrm>
              <a:off x="4525927" y="2438937"/>
              <a:ext cx="1321500" cy="521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419" sz="1100">
                  <a:solidFill>
                    <a:srgbClr val="FFFFFF"/>
                  </a:solidFill>
                  <a:latin typeface="Roboto"/>
                  <a:ea typeface="Roboto"/>
                  <a:cs typeface="Roboto"/>
                  <a:sym typeface="Roboto"/>
                </a:rPr>
                <a:t>Rueda de la ruleta</a:t>
              </a:r>
              <a:r>
                <a:rPr lang="es-419" sz="1100">
                  <a:solidFill>
                    <a:srgbClr val="FFFFFF"/>
                  </a:solidFill>
                  <a:latin typeface="Roboto"/>
                  <a:ea typeface="Roboto"/>
                  <a:cs typeface="Roboto"/>
                  <a:sym typeface="Roboto"/>
                </a:rPr>
                <a:t> </a:t>
              </a:r>
              <a:endParaRPr sz="1100">
                <a:solidFill>
                  <a:srgbClr val="FFFFFF"/>
                </a:solidFill>
                <a:latin typeface="Roboto"/>
                <a:ea typeface="Roboto"/>
                <a:cs typeface="Roboto"/>
                <a:sym typeface="Roboto"/>
              </a:endParaRPr>
            </a:p>
          </p:txBody>
        </p:sp>
      </p:grpSp>
      <p:grpSp>
        <p:nvGrpSpPr>
          <p:cNvPr id="363" name="Google Shape;363;p38"/>
          <p:cNvGrpSpPr/>
          <p:nvPr/>
        </p:nvGrpSpPr>
        <p:grpSpPr>
          <a:xfrm>
            <a:off x="4364757" y="3413848"/>
            <a:ext cx="1181554" cy="1055668"/>
            <a:chOff x="2986712" y="1676962"/>
            <a:chExt cx="1854000" cy="1854000"/>
          </a:xfrm>
        </p:grpSpPr>
        <p:sp>
          <p:nvSpPr>
            <p:cNvPr id="364" name="Google Shape;364;p38"/>
            <p:cNvSpPr/>
            <p:nvPr/>
          </p:nvSpPr>
          <p:spPr>
            <a:xfrm>
              <a:off x="2986712" y="1676962"/>
              <a:ext cx="1854000" cy="1854000"/>
            </a:xfrm>
            <a:prstGeom prst="ellipse">
              <a:avLst/>
            </a:prstGeom>
            <a:solidFill>
              <a:srgbClr val="0D5DDF"/>
            </a:solidFill>
            <a:ln cap="flat" cmpd="sng" w="28575">
              <a:solidFill>
                <a:srgbClr val="A1C3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8"/>
            <p:cNvSpPr txBox="1"/>
            <p:nvPr/>
          </p:nvSpPr>
          <p:spPr>
            <a:xfrm>
              <a:off x="3089293" y="2455602"/>
              <a:ext cx="1650000" cy="52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1100">
                  <a:solidFill>
                    <a:srgbClr val="FFFFFF"/>
                  </a:solidFill>
                  <a:latin typeface="Roboto"/>
                  <a:ea typeface="Roboto"/>
                  <a:cs typeface="Roboto"/>
                  <a:sym typeface="Roboto"/>
                </a:rPr>
                <a:t>Muestreo universal estocástico (SUS)</a:t>
              </a:r>
              <a:endParaRPr sz="1100">
                <a:solidFill>
                  <a:srgbClr val="FFFFFF"/>
                </a:solidFill>
                <a:latin typeface="Roboto"/>
                <a:ea typeface="Roboto"/>
                <a:cs typeface="Roboto"/>
                <a:sym typeface="Roboto"/>
              </a:endParaRPr>
            </a:p>
          </p:txBody>
        </p:sp>
      </p:grpSp>
      <p:sp>
        <p:nvSpPr>
          <p:cNvPr id="366" name="Google Shape;366;p38"/>
          <p:cNvSpPr/>
          <p:nvPr/>
        </p:nvSpPr>
        <p:spPr>
          <a:xfrm>
            <a:off x="2352763" y="2324175"/>
            <a:ext cx="1522500" cy="1198800"/>
          </a:xfrm>
          <a:prstGeom prst="roundRect">
            <a:avLst>
              <a:gd fmla="val 16667" name="adj"/>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419" sz="1100">
                <a:solidFill>
                  <a:srgbClr val="F2F2F2"/>
                </a:solidFill>
                <a:latin typeface="Calibri"/>
                <a:ea typeface="Calibri"/>
                <a:cs typeface="Calibri"/>
                <a:sym typeface="Calibri"/>
              </a:rPr>
              <a:t>E</a:t>
            </a:r>
            <a:r>
              <a:rPr lang="es-419" sz="1100">
                <a:solidFill>
                  <a:srgbClr val="F2F2F2"/>
                </a:solidFill>
                <a:latin typeface="Calibri"/>
                <a:ea typeface="Calibri"/>
                <a:cs typeface="Calibri"/>
                <a:sym typeface="Calibri"/>
              </a:rPr>
              <a:t>s una de las formas más populares de selección de padres, Son posibles </a:t>
            </a:r>
            <a:r>
              <a:rPr b="1" lang="es-419" sz="1100">
                <a:solidFill>
                  <a:srgbClr val="F2F2F2"/>
                </a:solidFill>
                <a:latin typeface="Calibri"/>
                <a:ea typeface="Calibri"/>
                <a:cs typeface="Calibri"/>
                <a:sym typeface="Calibri"/>
              </a:rPr>
              <a:t>dos</a:t>
            </a:r>
            <a:r>
              <a:rPr lang="es-419" sz="1100">
                <a:solidFill>
                  <a:srgbClr val="F2F2F2"/>
                </a:solidFill>
                <a:latin typeface="Calibri"/>
                <a:ea typeface="Calibri"/>
                <a:cs typeface="Calibri"/>
                <a:sym typeface="Calibri"/>
              </a:rPr>
              <a:t> implementaciones:</a:t>
            </a:r>
            <a:endParaRPr sz="1300">
              <a:solidFill>
                <a:srgbClr val="F2F2F2"/>
              </a:solidFill>
            </a:endParaRPr>
          </a:p>
        </p:txBody>
      </p:sp>
      <p:pic>
        <p:nvPicPr>
          <p:cNvPr id="367" name="Google Shape;367;p38"/>
          <p:cNvPicPr preferRelativeResize="0"/>
          <p:nvPr/>
        </p:nvPicPr>
        <p:blipFill>
          <a:blip r:embed="rId4">
            <a:alphaModFix/>
          </a:blip>
          <a:stretch>
            <a:fillRect/>
          </a:stretch>
        </p:blipFill>
        <p:spPr>
          <a:xfrm>
            <a:off x="5641138" y="1184425"/>
            <a:ext cx="3341173" cy="1560675"/>
          </a:xfrm>
          <a:prstGeom prst="rect">
            <a:avLst/>
          </a:prstGeom>
          <a:noFill/>
          <a:ln>
            <a:noFill/>
          </a:ln>
        </p:spPr>
      </p:pic>
      <p:sp>
        <p:nvSpPr>
          <p:cNvPr id="368" name="Google Shape;368;p38"/>
          <p:cNvSpPr/>
          <p:nvPr/>
        </p:nvSpPr>
        <p:spPr>
          <a:xfrm>
            <a:off x="1945188" y="2832975"/>
            <a:ext cx="329100" cy="181200"/>
          </a:xfrm>
          <a:prstGeom prst="rightArrow">
            <a:avLst>
              <a:gd fmla="val 50000" name="adj1"/>
              <a:gd fmla="val 50000" name="adj2"/>
            </a:avLst>
          </a:prstGeom>
          <a:solidFill>
            <a:srgbClr val="4372C3"/>
          </a:solidFill>
          <a:ln cap="flat" cmpd="sng" w="9525">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p:nvPr/>
        </p:nvSpPr>
        <p:spPr>
          <a:xfrm rot="-2358246">
            <a:off x="3987580" y="2390547"/>
            <a:ext cx="329157" cy="181233"/>
          </a:xfrm>
          <a:prstGeom prst="rightArrow">
            <a:avLst>
              <a:gd fmla="val 50000" name="adj1"/>
              <a:gd fmla="val 50000" name="adj2"/>
            </a:avLst>
          </a:prstGeom>
          <a:solidFill>
            <a:srgbClr val="4372C3"/>
          </a:solidFill>
          <a:ln cap="flat" cmpd="sng" w="9525">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txBox="1"/>
          <p:nvPr/>
        </p:nvSpPr>
        <p:spPr>
          <a:xfrm>
            <a:off x="3875275" y="2111825"/>
            <a:ext cx="1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solidFill>
                  <a:srgbClr val="4372C3"/>
                </a:solidFill>
                <a:latin typeface="Calibri"/>
                <a:ea typeface="Calibri"/>
                <a:cs typeface="Calibri"/>
                <a:sym typeface="Calibri"/>
              </a:rPr>
              <a:t>1</a:t>
            </a:r>
            <a:endParaRPr b="1">
              <a:solidFill>
                <a:srgbClr val="4372C3"/>
              </a:solidFill>
              <a:latin typeface="Calibri"/>
              <a:ea typeface="Calibri"/>
              <a:cs typeface="Calibri"/>
              <a:sym typeface="Calibri"/>
            </a:endParaRPr>
          </a:p>
        </p:txBody>
      </p:sp>
      <p:sp>
        <p:nvSpPr>
          <p:cNvPr id="371" name="Google Shape;371;p38"/>
          <p:cNvSpPr/>
          <p:nvPr/>
        </p:nvSpPr>
        <p:spPr>
          <a:xfrm rot="2338184">
            <a:off x="4057812" y="3052097"/>
            <a:ext cx="329141" cy="181276"/>
          </a:xfrm>
          <a:prstGeom prst="rightArrow">
            <a:avLst>
              <a:gd fmla="val 50000" name="adj1"/>
              <a:gd fmla="val 50000" name="adj2"/>
            </a:avLst>
          </a:prstGeom>
          <a:solidFill>
            <a:srgbClr val="4372C3"/>
          </a:solidFill>
          <a:ln cap="flat" cmpd="sng" w="9525">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txBox="1"/>
          <p:nvPr/>
        </p:nvSpPr>
        <p:spPr>
          <a:xfrm>
            <a:off x="3967488" y="3059350"/>
            <a:ext cx="1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solidFill>
                  <a:srgbClr val="4372C3"/>
                </a:solidFill>
                <a:latin typeface="Calibri"/>
                <a:ea typeface="Calibri"/>
                <a:cs typeface="Calibri"/>
                <a:sym typeface="Calibri"/>
              </a:rPr>
              <a:t>2</a:t>
            </a:r>
            <a:endParaRPr b="1">
              <a:solidFill>
                <a:srgbClr val="4372C3"/>
              </a:solidFill>
              <a:latin typeface="Calibri"/>
              <a:ea typeface="Calibri"/>
              <a:cs typeface="Calibri"/>
              <a:sym typeface="Calibri"/>
            </a:endParaRPr>
          </a:p>
        </p:txBody>
      </p:sp>
      <p:sp>
        <p:nvSpPr>
          <p:cNvPr id="373" name="Google Shape;373;p38"/>
          <p:cNvSpPr/>
          <p:nvPr/>
        </p:nvSpPr>
        <p:spPr>
          <a:xfrm rot="-6268">
            <a:off x="5499355" y="1874068"/>
            <a:ext cx="329101" cy="181200"/>
          </a:xfrm>
          <a:prstGeom prst="rightArrow">
            <a:avLst>
              <a:gd fmla="val 50000" name="adj1"/>
              <a:gd fmla="val 50000" name="adj2"/>
            </a:avLst>
          </a:prstGeom>
          <a:solidFill>
            <a:srgbClr val="4372C3"/>
          </a:solidFill>
          <a:ln cap="flat" cmpd="sng" w="9525">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8"/>
          <p:cNvSpPr txBox="1"/>
          <p:nvPr/>
        </p:nvSpPr>
        <p:spPr>
          <a:xfrm>
            <a:off x="5444813" y="1573250"/>
            <a:ext cx="1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solidFill>
                  <a:srgbClr val="4372C3"/>
                </a:solidFill>
                <a:latin typeface="Calibri"/>
                <a:ea typeface="Calibri"/>
                <a:cs typeface="Calibri"/>
                <a:sym typeface="Calibri"/>
              </a:rPr>
              <a:t>1</a:t>
            </a:r>
            <a:endParaRPr b="1">
              <a:solidFill>
                <a:srgbClr val="4372C3"/>
              </a:solidFill>
              <a:latin typeface="Calibri"/>
              <a:ea typeface="Calibri"/>
              <a:cs typeface="Calibri"/>
              <a:sym typeface="Calibri"/>
            </a:endParaRPr>
          </a:p>
        </p:txBody>
      </p:sp>
      <p:pic>
        <p:nvPicPr>
          <p:cNvPr id="375" name="Google Shape;375;p38"/>
          <p:cNvPicPr preferRelativeResize="0"/>
          <p:nvPr/>
        </p:nvPicPr>
        <p:blipFill>
          <a:blip r:embed="rId5">
            <a:alphaModFix/>
          </a:blip>
          <a:stretch>
            <a:fillRect/>
          </a:stretch>
        </p:blipFill>
        <p:spPr>
          <a:xfrm>
            <a:off x="6035775" y="3271248"/>
            <a:ext cx="3023500" cy="1436550"/>
          </a:xfrm>
          <a:prstGeom prst="rect">
            <a:avLst/>
          </a:prstGeom>
          <a:noFill/>
          <a:ln>
            <a:noFill/>
          </a:ln>
        </p:spPr>
      </p:pic>
      <p:sp>
        <p:nvSpPr>
          <p:cNvPr id="376" name="Google Shape;376;p38"/>
          <p:cNvSpPr/>
          <p:nvPr/>
        </p:nvSpPr>
        <p:spPr>
          <a:xfrm rot="-6268">
            <a:off x="5648605" y="3869205"/>
            <a:ext cx="329101" cy="181200"/>
          </a:xfrm>
          <a:prstGeom prst="rightArrow">
            <a:avLst>
              <a:gd fmla="val 50000" name="adj1"/>
              <a:gd fmla="val 50000" name="adj2"/>
            </a:avLst>
          </a:prstGeom>
          <a:solidFill>
            <a:srgbClr val="4372C3"/>
          </a:solidFill>
          <a:ln cap="flat" cmpd="sng" w="9525">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8"/>
          <p:cNvSpPr txBox="1"/>
          <p:nvPr/>
        </p:nvSpPr>
        <p:spPr>
          <a:xfrm>
            <a:off x="5610087" y="3559225"/>
            <a:ext cx="1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solidFill>
                  <a:srgbClr val="4372C3"/>
                </a:solidFill>
                <a:latin typeface="Calibri"/>
                <a:ea typeface="Calibri"/>
                <a:cs typeface="Calibri"/>
                <a:sym typeface="Calibri"/>
              </a:rPr>
              <a:t>2</a:t>
            </a:r>
            <a:endParaRPr b="1">
              <a:solidFill>
                <a:srgbClr val="4372C3"/>
              </a:solidFill>
              <a:latin typeface="Calibri"/>
              <a:ea typeface="Calibri"/>
              <a:cs typeface="Calibri"/>
              <a:sym typeface="Calibri"/>
            </a:endParaRPr>
          </a:p>
        </p:txBody>
      </p:sp>
      <p:sp>
        <p:nvSpPr>
          <p:cNvPr id="378" name="Google Shape;378;p38"/>
          <p:cNvSpPr/>
          <p:nvPr/>
        </p:nvSpPr>
        <p:spPr>
          <a:xfrm>
            <a:off x="666050" y="4707800"/>
            <a:ext cx="411000" cy="317100"/>
          </a:xfrm>
          <a:prstGeom prst="noSmoking">
            <a:avLst>
              <a:gd fmla="val 18750"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8"/>
          <p:cNvSpPr txBox="1"/>
          <p:nvPr/>
        </p:nvSpPr>
        <p:spPr>
          <a:xfrm>
            <a:off x="1277700" y="4689350"/>
            <a:ext cx="7704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419" sz="1100">
                <a:solidFill>
                  <a:schemeClr val="dk1"/>
                </a:solidFill>
                <a:highlight>
                  <a:srgbClr val="FFFFFF"/>
                </a:highlight>
              </a:rPr>
              <a:t>“ Los métodos de selección proporcional </a:t>
            </a:r>
            <a:r>
              <a:rPr b="1" i="1" lang="es-419" sz="1100">
                <a:solidFill>
                  <a:schemeClr val="dk1"/>
                </a:solidFill>
                <a:highlight>
                  <a:srgbClr val="FFFFFF"/>
                </a:highlight>
              </a:rPr>
              <a:t>no funcionan</a:t>
            </a:r>
            <a:r>
              <a:rPr i="1" lang="es-419" sz="1100">
                <a:solidFill>
                  <a:schemeClr val="dk1"/>
                </a:solidFill>
                <a:highlight>
                  <a:srgbClr val="FFFFFF"/>
                </a:highlight>
              </a:rPr>
              <a:t> en los casos en el </a:t>
            </a:r>
            <a:r>
              <a:rPr i="1" lang="es-419" sz="1100">
                <a:solidFill>
                  <a:schemeClr val="dk1"/>
                </a:solidFill>
                <a:highlight>
                  <a:srgbClr val="FFFFFF"/>
                </a:highlight>
              </a:rPr>
              <a:t>que</a:t>
            </a:r>
            <a:r>
              <a:rPr i="1" lang="es-419" sz="1100">
                <a:solidFill>
                  <a:schemeClr val="dk1"/>
                </a:solidFill>
                <a:highlight>
                  <a:srgbClr val="FFFFFF"/>
                </a:highlight>
              </a:rPr>
              <a:t> el fitness score tome un valor </a:t>
            </a:r>
            <a:r>
              <a:rPr b="1" i="1" lang="es-419" sz="1100">
                <a:solidFill>
                  <a:schemeClr val="dk1"/>
                </a:solidFill>
                <a:highlight>
                  <a:srgbClr val="FFFFFF"/>
                </a:highlight>
              </a:rPr>
              <a:t>negativo</a:t>
            </a:r>
            <a:r>
              <a:rPr i="1" lang="es-419" sz="1100">
                <a:solidFill>
                  <a:schemeClr val="dk1"/>
                </a:solidFill>
                <a:highlight>
                  <a:srgbClr val="FFFFFF"/>
                </a:highlight>
              </a:rPr>
              <a:t>.”</a:t>
            </a:r>
            <a:endParaRPr i="1" sz="13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descr="Forma, Rectángulo&#10;&#10;Descripción generada automáticamente" id="384" name="Google Shape;384;p39"/>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385" name="Google Shape;385;p39"/>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Tipos de Selección</a:t>
            </a:r>
            <a:r>
              <a:rPr b="1" lang="es-419" sz="1600">
                <a:solidFill>
                  <a:srgbClr val="F2F2F2"/>
                </a:solidFill>
                <a:latin typeface="Arial"/>
                <a:ea typeface="Arial"/>
                <a:cs typeface="Arial"/>
                <a:sym typeface="Arial"/>
              </a:rPr>
              <a:t>[3]</a:t>
            </a:r>
            <a:r>
              <a:rPr b="1" lang="es-419" sz="2700">
                <a:solidFill>
                  <a:srgbClr val="F2F2F2"/>
                </a:solidFill>
                <a:latin typeface="Arial"/>
                <a:ea typeface="Arial"/>
                <a:cs typeface="Arial"/>
                <a:sym typeface="Arial"/>
              </a:rPr>
              <a:t> </a:t>
            </a:r>
            <a:endParaRPr/>
          </a:p>
        </p:txBody>
      </p:sp>
      <p:grpSp>
        <p:nvGrpSpPr>
          <p:cNvPr id="386" name="Google Shape;386;p39"/>
          <p:cNvGrpSpPr/>
          <p:nvPr/>
        </p:nvGrpSpPr>
        <p:grpSpPr>
          <a:xfrm>
            <a:off x="244631" y="2324185"/>
            <a:ext cx="1622065" cy="1346004"/>
            <a:chOff x="1161395" y="1644762"/>
            <a:chExt cx="1854000" cy="1854000"/>
          </a:xfrm>
        </p:grpSpPr>
        <p:sp>
          <p:nvSpPr>
            <p:cNvPr id="387" name="Google Shape;387;p39"/>
            <p:cNvSpPr/>
            <p:nvPr/>
          </p:nvSpPr>
          <p:spPr>
            <a:xfrm>
              <a:off x="1161395" y="1644762"/>
              <a:ext cx="1854000" cy="1854000"/>
            </a:xfrm>
            <a:prstGeom prst="ellipse">
              <a:avLst/>
            </a:prstGeom>
            <a:solidFill>
              <a:srgbClr val="0E65F0"/>
            </a:solidFill>
            <a:ln cap="flat" cmpd="sng" w="28575">
              <a:solidFill>
                <a:srgbClr val="A1C3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txBox="1"/>
            <p:nvPr/>
          </p:nvSpPr>
          <p:spPr>
            <a:xfrm>
              <a:off x="1275350" y="2311050"/>
              <a:ext cx="1558800" cy="52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1300">
                  <a:solidFill>
                    <a:srgbClr val="FFFFFF"/>
                  </a:solidFill>
                  <a:latin typeface="Roboto"/>
                  <a:ea typeface="Roboto"/>
                  <a:cs typeface="Roboto"/>
                  <a:sym typeface="Roboto"/>
                </a:rPr>
                <a:t>Torneo (K-WAY)</a:t>
              </a:r>
              <a:endParaRPr sz="1300">
                <a:solidFill>
                  <a:srgbClr val="FFFFFF"/>
                </a:solidFill>
                <a:latin typeface="Roboto"/>
                <a:ea typeface="Roboto"/>
                <a:cs typeface="Roboto"/>
                <a:sym typeface="Roboto"/>
              </a:endParaRPr>
            </a:p>
          </p:txBody>
        </p:sp>
      </p:grpSp>
      <p:sp>
        <p:nvSpPr>
          <p:cNvPr id="389" name="Google Shape;389;p39"/>
          <p:cNvSpPr/>
          <p:nvPr/>
        </p:nvSpPr>
        <p:spPr>
          <a:xfrm>
            <a:off x="2313541" y="2324175"/>
            <a:ext cx="1942800" cy="1198800"/>
          </a:xfrm>
          <a:prstGeom prst="roundRect">
            <a:avLst>
              <a:gd fmla="val 16667" name="adj"/>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419" sz="1100">
                <a:solidFill>
                  <a:srgbClr val="F2F2F2"/>
                </a:solidFill>
                <a:latin typeface="Calibri"/>
                <a:ea typeface="Calibri"/>
                <a:cs typeface="Calibri"/>
                <a:sym typeface="Calibri"/>
              </a:rPr>
              <a:t>seleccionamos </a:t>
            </a:r>
            <a:r>
              <a:rPr b="1" lang="es-419" sz="1100">
                <a:solidFill>
                  <a:srgbClr val="F2F2F2"/>
                </a:solidFill>
                <a:latin typeface="Calibri"/>
                <a:ea typeface="Calibri"/>
                <a:cs typeface="Calibri"/>
                <a:sym typeface="Calibri"/>
              </a:rPr>
              <a:t>K</a:t>
            </a:r>
            <a:r>
              <a:rPr lang="es-419" sz="1100">
                <a:solidFill>
                  <a:srgbClr val="F2F2F2"/>
                </a:solidFill>
                <a:latin typeface="Calibri"/>
                <a:ea typeface="Calibri"/>
                <a:cs typeface="Calibri"/>
                <a:sym typeface="Calibri"/>
              </a:rPr>
              <a:t> individuos de la población al azar y seleccionamos a los mejores score para que se conviertan en padres</a:t>
            </a:r>
            <a:endParaRPr sz="1300">
              <a:solidFill>
                <a:srgbClr val="F2F2F2"/>
              </a:solidFill>
            </a:endParaRPr>
          </a:p>
        </p:txBody>
      </p:sp>
      <p:sp>
        <p:nvSpPr>
          <p:cNvPr id="390" name="Google Shape;390;p39"/>
          <p:cNvSpPr/>
          <p:nvPr/>
        </p:nvSpPr>
        <p:spPr>
          <a:xfrm>
            <a:off x="1945188" y="2832975"/>
            <a:ext cx="329100" cy="181200"/>
          </a:xfrm>
          <a:prstGeom prst="rightArrow">
            <a:avLst>
              <a:gd fmla="val 50000" name="adj1"/>
              <a:gd fmla="val 50000" name="adj2"/>
            </a:avLst>
          </a:prstGeom>
          <a:solidFill>
            <a:srgbClr val="4372C3"/>
          </a:solidFill>
          <a:ln cap="flat" cmpd="sng" w="9525">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9"/>
          <p:cNvSpPr txBox="1"/>
          <p:nvPr/>
        </p:nvSpPr>
        <p:spPr>
          <a:xfrm>
            <a:off x="3875275" y="2111825"/>
            <a:ext cx="1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4372C3"/>
              </a:solidFill>
              <a:latin typeface="Calibri"/>
              <a:ea typeface="Calibri"/>
              <a:cs typeface="Calibri"/>
              <a:sym typeface="Calibri"/>
            </a:endParaRPr>
          </a:p>
        </p:txBody>
      </p:sp>
      <p:pic>
        <p:nvPicPr>
          <p:cNvPr id="392" name="Google Shape;392;p39"/>
          <p:cNvPicPr preferRelativeResize="0"/>
          <p:nvPr/>
        </p:nvPicPr>
        <p:blipFill>
          <a:blip r:embed="rId4">
            <a:alphaModFix/>
          </a:blip>
          <a:stretch>
            <a:fillRect/>
          </a:stretch>
        </p:blipFill>
        <p:spPr>
          <a:xfrm>
            <a:off x="4484228" y="1681534"/>
            <a:ext cx="4543620" cy="2631297"/>
          </a:xfrm>
          <a:prstGeom prst="rect">
            <a:avLst/>
          </a:prstGeom>
          <a:noFill/>
          <a:ln>
            <a:noFill/>
          </a:ln>
        </p:spPr>
      </p:pic>
      <p:sp>
        <p:nvSpPr>
          <p:cNvPr id="393" name="Google Shape;393;p39"/>
          <p:cNvSpPr/>
          <p:nvPr/>
        </p:nvSpPr>
        <p:spPr>
          <a:xfrm>
            <a:off x="4295563" y="2767875"/>
            <a:ext cx="329100" cy="181200"/>
          </a:xfrm>
          <a:prstGeom prst="rightArrow">
            <a:avLst>
              <a:gd fmla="val 50000" name="adj1"/>
              <a:gd fmla="val 50000" name="adj2"/>
            </a:avLst>
          </a:prstGeom>
          <a:solidFill>
            <a:srgbClr val="4372C3"/>
          </a:solidFill>
          <a:ln cap="flat" cmpd="sng" w="9525">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9"/>
          <p:cNvSpPr txBox="1"/>
          <p:nvPr/>
        </p:nvSpPr>
        <p:spPr>
          <a:xfrm>
            <a:off x="1871022" y="4606150"/>
            <a:ext cx="6257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419" sz="1100">
                <a:solidFill>
                  <a:schemeClr val="dk1"/>
                </a:solidFill>
                <a:highlight>
                  <a:srgbClr val="FFFFFF"/>
                </a:highlight>
              </a:rPr>
              <a:t>“ El método de tonero es </a:t>
            </a:r>
            <a:r>
              <a:rPr b="1" i="1" lang="es-419" sz="1100">
                <a:solidFill>
                  <a:schemeClr val="dk1"/>
                </a:solidFill>
                <a:highlight>
                  <a:srgbClr val="FFFFFF"/>
                </a:highlight>
              </a:rPr>
              <a:t>popular</a:t>
            </a:r>
            <a:r>
              <a:rPr i="1" lang="es-419" sz="1100">
                <a:solidFill>
                  <a:schemeClr val="dk1"/>
                </a:solidFill>
                <a:highlight>
                  <a:srgbClr val="FFFFFF"/>
                </a:highlight>
              </a:rPr>
              <a:t> ya </a:t>
            </a:r>
            <a:r>
              <a:rPr i="1" lang="es-419" sz="1100">
                <a:solidFill>
                  <a:schemeClr val="dk1"/>
                </a:solidFill>
                <a:highlight>
                  <a:srgbClr val="FFFFFF"/>
                </a:highlight>
              </a:rPr>
              <a:t>que</a:t>
            </a:r>
            <a:r>
              <a:rPr i="1" lang="es-419" sz="1100">
                <a:solidFill>
                  <a:schemeClr val="dk1"/>
                </a:solidFill>
                <a:highlight>
                  <a:srgbClr val="FFFFFF"/>
                </a:highlight>
              </a:rPr>
              <a:t> incluso puede </a:t>
            </a:r>
            <a:r>
              <a:rPr b="1" i="1" lang="es-419" sz="1100">
                <a:solidFill>
                  <a:schemeClr val="dk1"/>
                </a:solidFill>
                <a:highlight>
                  <a:srgbClr val="FFFFFF"/>
                </a:highlight>
              </a:rPr>
              <a:t>funcionar</a:t>
            </a:r>
            <a:r>
              <a:rPr i="1" lang="es-419" sz="1100">
                <a:solidFill>
                  <a:schemeClr val="dk1"/>
                </a:solidFill>
                <a:highlight>
                  <a:srgbClr val="FFFFFF"/>
                </a:highlight>
              </a:rPr>
              <a:t> con fitness score </a:t>
            </a:r>
            <a:r>
              <a:rPr b="1" i="1" lang="es-419" sz="1100">
                <a:solidFill>
                  <a:schemeClr val="dk1"/>
                </a:solidFill>
                <a:highlight>
                  <a:srgbClr val="FFFFFF"/>
                </a:highlight>
              </a:rPr>
              <a:t>negativos</a:t>
            </a:r>
            <a:r>
              <a:rPr i="1" lang="es-419" sz="1100">
                <a:solidFill>
                  <a:schemeClr val="dk1"/>
                </a:solidFill>
                <a:highlight>
                  <a:srgbClr val="FFFFFF"/>
                </a:highlight>
              </a:rPr>
              <a:t>.”</a:t>
            </a:r>
            <a:endParaRPr i="1" sz="1300">
              <a:latin typeface="Calibri"/>
              <a:ea typeface="Calibri"/>
              <a:cs typeface="Calibri"/>
              <a:sym typeface="Calibri"/>
            </a:endParaRPr>
          </a:p>
        </p:txBody>
      </p:sp>
      <p:pic>
        <p:nvPicPr>
          <p:cNvPr id="395" name="Google Shape;395;p39"/>
          <p:cNvPicPr preferRelativeResize="0"/>
          <p:nvPr/>
        </p:nvPicPr>
        <p:blipFill>
          <a:blip r:embed="rId5">
            <a:alphaModFix/>
          </a:blip>
          <a:stretch>
            <a:fillRect/>
          </a:stretch>
        </p:blipFill>
        <p:spPr>
          <a:xfrm>
            <a:off x="1640425" y="4445468"/>
            <a:ext cx="373200" cy="4784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descr="Forma, Rectángulo&#10;&#10;Descripción generada automáticamente" id="400" name="Google Shape;400;p40"/>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401" name="Google Shape;401;p40"/>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Tipos de Selección</a:t>
            </a:r>
            <a:r>
              <a:rPr b="1" lang="es-419" sz="1600">
                <a:solidFill>
                  <a:srgbClr val="F2F2F2"/>
                </a:solidFill>
                <a:latin typeface="Arial"/>
                <a:ea typeface="Arial"/>
                <a:cs typeface="Arial"/>
                <a:sym typeface="Arial"/>
              </a:rPr>
              <a:t>[3]</a:t>
            </a:r>
            <a:r>
              <a:rPr b="1" lang="es-419" sz="2700">
                <a:solidFill>
                  <a:srgbClr val="F2F2F2"/>
                </a:solidFill>
                <a:latin typeface="Arial"/>
                <a:ea typeface="Arial"/>
                <a:cs typeface="Arial"/>
                <a:sym typeface="Arial"/>
              </a:rPr>
              <a:t> </a:t>
            </a:r>
            <a:endParaRPr/>
          </a:p>
        </p:txBody>
      </p:sp>
      <p:grpSp>
        <p:nvGrpSpPr>
          <p:cNvPr id="402" name="Google Shape;402;p40"/>
          <p:cNvGrpSpPr/>
          <p:nvPr/>
        </p:nvGrpSpPr>
        <p:grpSpPr>
          <a:xfrm>
            <a:off x="217474" y="2360457"/>
            <a:ext cx="1123524" cy="1108136"/>
            <a:chOff x="1161395" y="1644762"/>
            <a:chExt cx="1854000" cy="1854000"/>
          </a:xfrm>
        </p:grpSpPr>
        <p:sp>
          <p:nvSpPr>
            <p:cNvPr id="403" name="Google Shape;403;p40"/>
            <p:cNvSpPr/>
            <p:nvPr/>
          </p:nvSpPr>
          <p:spPr>
            <a:xfrm>
              <a:off x="1161395" y="1644762"/>
              <a:ext cx="1854000" cy="1854000"/>
            </a:xfrm>
            <a:prstGeom prst="ellipse">
              <a:avLst/>
            </a:prstGeom>
            <a:solidFill>
              <a:srgbClr val="0E65F0"/>
            </a:solidFill>
            <a:ln cap="flat" cmpd="sng" w="28575">
              <a:solidFill>
                <a:srgbClr val="A1C3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0"/>
            <p:cNvSpPr txBox="1"/>
            <p:nvPr/>
          </p:nvSpPr>
          <p:spPr>
            <a:xfrm>
              <a:off x="1275350" y="2311050"/>
              <a:ext cx="1558800" cy="52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1300">
                  <a:solidFill>
                    <a:srgbClr val="FFFFFF"/>
                  </a:solidFill>
                  <a:latin typeface="Roboto"/>
                  <a:ea typeface="Roboto"/>
                  <a:cs typeface="Roboto"/>
                  <a:sym typeface="Roboto"/>
                </a:rPr>
                <a:t>Rango</a:t>
              </a:r>
              <a:endParaRPr sz="1300">
                <a:solidFill>
                  <a:srgbClr val="FFFFFF"/>
                </a:solidFill>
                <a:latin typeface="Roboto"/>
                <a:ea typeface="Roboto"/>
                <a:cs typeface="Roboto"/>
                <a:sym typeface="Roboto"/>
              </a:endParaRPr>
            </a:p>
          </p:txBody>
        </p:sp>
      </p:grpSp>
      <p:sp>
        <p:nvSpPr>
          <p:cNvPr id="405" name="Google Shape;405;p40"/>
          <p:cNvSpPr/>
          <p:nvPr/>
        </p:nvSpPr>
        <p:spPr>
          <a:xfrm>
            <a:off x="1662500" y="2212187"/>
            <a:ext cx="1723800" cy="1440900"/>
          </a:xfrm>
          <a:prstGeom prst="roundRect">
            <a:avLst>
              <a:gd fmla="val 16667" name="adj"/>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419" sz="1100">
                <a:solidFill>
                  <a:srgbClr val="F2F2F2"/>
                </a:solidFill>
                <a:latin typeface="Calibri"/>
                <a:ea typeface="Calibri"/>
                <a:cs typeface="Calibri"/>
                <a:sym typeface="Calibri"/>
              </a:rPr>
              <a:t>Se usa principalmente cuando los individuos de la población tienen valores de aptitud muy cercanos (esto sucede generalmente al final de la ejecución).</a:t>
            </a:r>
            <a:endParaRPr sz="1300">
              <a:solidFill>
                <a:srgbClr val="F2F2F2"/>
              </a:solidFill>
            </a:endParaRPr>
          </a:p>
        </p:txBody>
      </p:sp>
      <p:sp>
        <p:nvSpPr>
          <p:cNvPr id="406" name="Google Shape;406;p40"/>
          <p:cNvSpPr/>
          <p:nvPr/>
        </p:nvSpPr>
        <p:spPr>
          <a:xfrm>
            <a:off x="1411797" y="2832975"/>
            <a:ext cx="228000" cy="181200"/>
          </a:xfrm>
          <a:prstGeom prst="rightArrow">
            <a:avLst>
              <a:gd fmla="val 50000" name="adj1"/>
              <a:gd fmla="val 50000" name="adj2"/>
            </a:avLst>
          </a:prstGeom>
          <a:solidFill>
            <a:srgbClr val="4372C3"/>
          </a:solidFill>
          <a:ln cap="flat" cmpd="sng" w="9525">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0"/>
          <p:cNvSpPr txBox="1"/>
          <p:nvPr/>
        </p:nvSpPr>
        <p:spPr>
          <a:xfrm>
            <a:off x="3341875" y="2111825"/>
            <a:ext cx="1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4372C3"/>
              </a:solidFill>
              <a:latin typeface="Calibri"/>
              <a:ea typeface="Calibri"/>
              <a:cs typeface="Calibri"/>
              <a:sym typeface="Calibri"/>
            </a:endParaRPr>
          </a:p>
        </p:txBody>
      </p:sp>
      <p:sp>
        <p:nvSpPr>
          <p:cNvPr id="408" name="Google Shape;408;p40"/>
          <p:cNvSpPr/>
          <p:nvPr/>
        </p:nvSpPr>
        <p:spPr>
          <a:xfrm>
            <a:off x="3426851" y="2767875"/>
            <a:ext cx="329100" cy="181200"/>
          </a:xfrm>
          <a:prstGeom prst="rightArrow">
            <a:avLst>
              <a:gd fmla="val 50000" name="adj1"/>
              <a:gd fmla="val 50000" name="adj2"/>
            </a:avLst>
          </a:prstGeom>
          <a:solidFill>
            <a:srgbClr val="4372C3"/>
          </a:solidFill>
          <a:ln cap="flat" cmpd="sng" w="9525">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0"/>
          <p:cNvSpPr txBox="1"/>
          <p:nvPr/>
        </p:nvSpPr>
        <p:spPr>
          <a:xfrm>
            <a:off x="2142413" y="4606150"/>
            <a:ext cx="5170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419" sz="1100">
                <a:solidFill>
                  <a:schemeClr val="dk1"/>
                </a:solidFill>
                <a:highlight>
                  <a:srgbClr val="FFFFFF"/>
                </a:highlight>
              </a:rPr>
              <a:t>“.Los individuos de mayor rango son preferidos más que los de menor rango”</a:t>
            </a:r>
            <a:endParaRPr i="1" sz="1300">
              <a:latin typeface="Calibri"/>
              <a:ea typeface="Calibri"/>
              <a:cs typeface="Calibri"/>
              <a:sym typeface="Calibri"/>
            </a:endParaRPr>
          </a:p>
        </p:txBody>
      </p:sp>
      <p:sp>
        <p:nvSpPr>
          <p:cNvPr id="410" name="Google Shape;410;p40"/>
          <p:cNvSpPr/>
          <p:nvPr/>
        </p:nvSpPr>
        <p:spPr>
          <a:xfrm>
            <a:off x="3783137" y="2194063"/>
            <a:ext cx="1723800" cy="1440900"/>
          </a:xfrm>
          <a:prstGeom prst="roundRect">
            <a:avLst>
              <a:gd fmla="val 16667" name="adj"/>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419" sz="1100">
                <a:solidFill>
                  <a:srgbClr val="F2F2F2"/>
                </a:solidFill>
                <a:latin typeface="Calibri"/>
                <a:ea typeface="Calibri"/>
                <a:cs typeface="Calibri"/>
                <a:sym typeface="Calibri"/>
              </a:rPr>
              <a:t>Eliminamos el concepto del fitness score al seleccionar un padre, la selección de los padres depende del rango de cada individuo.</a:t>
            </a:r>
            <a:endParaRPr sz="1300">
              <a:solidFill>
                <a:srgbClr val="F2F2F2"/>
              </a:solidFill>
            </a:endParaRPr>
          </a:p>
        </p:txBody>
      </p:sp>
      <p:pic>
        <p:nvPicPr>
          <p:cNvPr id="411" name="Google Shape;411;p40"/>
          <p:cNvPicPr preferRelativeResize="0"/>
          <p:nvPr/>
        </p:nvPicPr>
        <p:blipFill>
          <a:blip r:embed="rId4">
            <a:alphaModFix/>
          </a:blip>
          <a:stretch>
            <a:fillRect/>
          </a:stretch>
        </p:blipFill>
        <p:spPr>
          <a:xfrm>
            <a:off x="5855625" y="1288083"/>
            <a:ext cx="3108400" cy="1544884"/>
          </a:xfrm>
          <a:prstGeom prst="rect">
            <a:avLst/>
          </a:prstGeom>
          <a:noFill/>
          <a:ln>
            <a:noFill/>
          </a:ln>
        </p:spPr>
      </p:pic>
      <p:pic>
        <p:nvPicPr>
          <p:cNvPr id="412" name="Google Shape;412;p40"/>
          <p:cNvPicPr preferRelativeResize="0"/>
          <p:nvPr/>
        </p:nvPicPr>
        <p:blipFill>
          <a:blip r:embed="rId5">
            <a:alphaModFix/>
          </a:blip>
          <a:stretch>
            <a:fillRect/>
          </a:stretch>
        </p:blipFill>
        <p:spPr>
          <a:xfrm>
            <a:off x="5973450" y="3010238"/>
            <a:ext cx="3108401" cy="1550600"/>
          </a:xfrm>
          <a:prstGeom prst="rect">
            <a:avLst/>
          </a:prstGeom>
          <a:noFill/>
          <a:ln>
            <a:noFill/>
          </a:ln>
        </p:spPr>
      </p:pic>
      <p:sp>
        <p:nvSpPr>
          <p:cNvPr id="413" name="Google Shape;413;p40"/>
          <p:cNvSpPr/>
          <p:nvPr/>
        </p:nvSpPr>
        <p:spPr>
          <a:xfrm rot="-2700000">
            <a:off x="5591080" y="2450310"/>
            <a:ext cx="329229" cy="181161"/>
          </a:xfrm>
          <a:prstGeom prst="rightArrow">
            <a:avLst>
              <a:gd fmla="val 50000" name="adj1"/>
              <a:gd fmla="val 50000" name="adj2"/>
            </a:avLst>
          </a:prstGeom>
          <a:solidFill>
            <a:srgbClr val="4372C3"/>
          </a:solidFill>
          <a:ln cap="flat" cmpd="sng" w="9525">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0"/>
          <p:cNvSpPr/>
          <p:nvPr/>
        </p:nvSpPr>
        <p:spPr>
          <a:xfrm rot="1333096">
            <a:off x="5622228" y="3004623"/>
            <a:ext cx="329247" cy="181113"/>
          </a:xfrm>
          <a:prstGeom prst="rightArrow">
            <a:avLst>
              <a:gd fmla="val 50000" name="adj1"/>
              <a:gd fmla="val 50000" name="adj2"/>
            </a:avLst>
          </a:prstGeom>
          <a:solidFill>
            <a:srgbClr val="4372C3"/>
          </a:solidFill>
          <a:ln cap="flat" cmpd="sng" w="9525">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0"/>
          <p:cNvSpPr/>
          <p:nvPr/>
        </p:nvSpPr>
        <p:spPr>
          <a:xfrm>
            <a:off x="5567275" y="2221325"/>
            <a:ext cx="228000" cy="181200"/>
          </a:xfrm>
          <a:prstGeom prst="noSmoking">
            <a:avLst>
              <a:gd fmla="val 18750"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6" name="Google Shape;416;p40"/>
          <p:cNvPicPr preferRelativeResize="0"/>
          <p:nvPr/>
        </p:nvPicPr>
        <p:blipFill>
          <a:blip r:embed="rId6">
            <a:alphaModFix/>
          </a:blip>
          <a:stretch>
            <a:fillRect/>
          </a:stretch>
        </p:blipFill>
        <p:spPr>
          <a:xfrm>
            <a:off x="1640425" y="4445468"/>
            <a:ext cx="373200" cy="478432"/>
          </a:xfrm>
          <a:prstGeom prst="rect">
            <a:avLst/>
          </a:prstGeom>
          <a:noFill/>
          <a:ln>
            <a:noFill/>
          </a:ln>
        </p:spPr>
      </p:pic>
      <p:pic>
        <p:nvPicPr>
          <p:cNvPr id="417" name="Google Shape;417;p40"/>
          <p:cNvPicPr preferRelativeResize="0"/>
          <p:nvPr/>
        </p:nvPicPr>
        <p:blipFill>
          <a:blip r:embed="rId6">
            <a:alphaModFix/>
          </a:blip>
          <a:stretch>
            <a:fillRect/>
          </a:stretch>
        </p:blipFill>
        <p:spPr>
          <a:xfrm>
            <a:off x="5626213" y="3140150"/>
            <a:ext cx="227927" cy="292200"/>
          </a:xfrm>
          <a:prstGeom prst="rect">
            <a:avLst/>
          </a:prstGeom>
          <a:noFill/>
          <a:ln>
            <a:noFill/>
          </a:ln>
        </p:spPr>
      </p:pic>
      <p:sp>
        <p:nvSpPr>
          <p:cNvPr id="418" name="Google Shape;418;p40"/>
          <p:cNvSpPr/>
          <p:nvPr/>
        </p:nvSpPr>
        <p:spPr>
          <a:xfrm>
            <a:off x="6026525" y="3914900"/>
            <a:ext cx="3017700" cy="1812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0"/>
          <p:cNvSpPr/>
          <p:nvPr/>
        </p:nvSpPr>
        <p:spPr>
          <a:xfrm>
            <a:off x="6018800" y="4330100"/>
            <a:ext cx="3017700" cy="1812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descr="Forma, Rectángulo&#10;&#10;Descripción generada automáticamente" id="424" name="Google Shape;424;p41"/>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425" name="Google Shape;425;p41"/>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Tipos de Selección</a:t>
            </a:r>
            <a:r>
              <a:rPr b="1" lang="es-419" sz="1600">
                <a:solidFill>
                  <a:srgbClr val="F2F2F2"/>
                </a:solidFill>
                <a:latin typeface="Arial"/>
                <a:ea typeface="Arial"/>
                <a:cs typeface="Arial"/>
                <a:sym typeface="Arial"/>
              </a:rPr>
              <a:t>[3]</a:t>
            </a:r>
            <a:r>
              <a:rPr b="1" lang="es-419" sz="2700">
                <a:solidFill>
                  <a:srgbClr val="F2F2F2"/>
                </a:solidFill>
                <a:latin typeface="Arial"/>
                <a:ea typeface="Arial"/>
                <a:cs typeface="Arial"/>
                <a:sym typeface="Arial"/>
              </a:rPr>
              <a:t> </a:t>
            </a:r>
            <a:endParaRPr/>
          </a:p>
        </p:txBody>
      </p:sp>
      <p:grpSp>
        <p:nvGrpSpPr>
          <p:cNvPr id="426" name="Google Shape;426;p41"/>
          <p:cNvGrpSpPr/>
          <p:nvPr/>
        </p:nvGrpSpPr>
        <p:grpSpPr>
          <a:xfrm>
            <a:off x="2156162" y="2287957"/>
            <a:ext cx="1123524" cy="1108136"/>
            <a:chOff x="1161395" y="1644762"/>
            <a:chExt cx="1854000" cy="1854000"/>
          </a:xfrm>
        </p:grpSpPr>
        <p:sp>
          <p:nvSpPr>
            <p:cNvPr id="427" name="Google Shape;427;p41"/>
            <p:cNvSpPr/>
            <p:nvPr/>
          </p:nvSpPr>
          <p:spPr>
            <a:xfrm>
              <a:off x="1161395" y="1644762"/>
              <a:ext cx="1854000" cy="1854000"/>
            </a:xfrm>
            <a:prstGeom prst="ellipse">
              <a:avLst/>
            </a:prstGeom>
            <a:solidFill>
              <a:srgbClr val="0E65F0"/>
            </a:solidFill>
            <a:ln cap="flat" cmpd="sng" w="28575">
              <a:solidFill>
                <a:srgbClr val="A1C3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1"/>
            <p:cNvSpPr txBox="1"/>
            <p:nvPr/>
          </p:nvSpPr>
          <p:spPr>
            <a:xfrm>
              <a:off x="1275350" y="2311050"/>
              <a:ext cx="1558800" cy="52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1300">
                  <a:solidFill>
                    <a:srgbClr val="FFFFFF"/>
                  </a:solidFill>
                  <a:latin typeface="Roboto"/>
                  <a:ea typeface="Roboto"/>
                  <a:cs typeface="Roboto"/>
                  <a:sym typeface="Roboto"/>
                </a:rPr>
                <a:t>Aleatoria</a:t>
              </a:r>
              <a:endParaRPr sz="1300">
                <a:solidFill>
                  <a:srgbClr val="FFFFFF"/>
                </a:solidFill>
                <a:latin typeface="Roboto"/>
                <a:ea typeface="Roboto"/>
                <a:cs typeface="Roboto"/>
                <a:sym typeface="Roboto"/>
              </a:endParaRPr>
            </a:p>
          </p:txBody>
        </p:sp>
      </p:grpSp>
      <p:sp>
        <p:nvSpPr>
          <p:cNvPr id="429" name="Google Shape;429;p41"/>
          <p:cNvSpPr/>
          <p:nvPr/>
        </p:nvSpPr>
        <p:spPr>
          <a:xfrm>
            <a:off x="3782438" y="2130625"/>
            <a:ext cx="3140700" cy="1440900"/>
          </a:xfrm>
          <a:prstGeom prst="roundRect">
            <a:avLst>
              <a:gd fmla="val 16667" name="adj"/>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419" sz="1100">
                <a:solidFill>
                  <a:srgbClr val="F2F2F2"/>
                </a:solidFill>
                <a:latin typeface="Calibri"/>
                <a:ea typeface="Calibri"/>
                <a:cs typeface="Calibri"/>
                <a:sym typeface="Calibri"/>
              </a:rPr>
              <a:t>En esta estrategia, seleccionamos aleatoriamente a los padres de la población existente. No hay presión de selección hacia los individuos más aptos y, por lo tanto, esta estrategia suele evitarse.</a:t>
            </a:r>
            <a:endParaRPr sz="1300">
              <a:solidFill>
                <a:srgbClr val="F2F2F2"/>
              </a:solidFill>
            </a:endParaRPr>
          </a:p>
        </p:txBody>
      </p:sp>
      <p:sp>
        <p:nvSpPr>
          <p:cNvPr id="430" name="Google Shape;430;p41"/>
          <p:cNvSpPr/>
          <p:nvPr/>
        </p:nvSpPr>
        <p:spPr>
          <a:xfrm>
            <a:off x="3417072" y="2751425"/>
            <a:ext cx="228000" cy="181200"/>
          </a:xfrm>
          <a:prstGeom prst="rightArrow">
            <a:avLst>
              <a:gd fmla="val 50000" name="adj1"/>
              <a:gd fmla="val 50000" name="adj2"/>
            </a:avLst>
          </a:prstGeom>
          <a:solidFill>
            <a:srgbClr val="4372C3"/>
          </a:solidFill>
          <a:ln cap="flat" cmpd="sng" w="9525">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1"/>
          <p:cNvSpPr txBox="1"/>
          <p:nvPr/>
        </p:nvSpPr>
        <p:spPr>
          <a:xfrm>
            <a:off x="5461813" y="2030275"/>
            <a:ext cx="1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4372C3"/>
              </a:solidFill>
              <a:latin typeface="Calibri"/>
              <a:ea typeface="Calibri"/>
              <a:cs typeface="Calibri"/>
              <a:sym typeface="Calibri"/>
            </a:endParaRPr>
          </a:p>
        </p:txBody>
      </p:sp>
      <p:sp>
        <p:nvSpPr>
          <p:cNvPr id="432" name="Google Shape;432;p41"/>
          <p:cNvSpPr/>
          <p:nvPr/>
        </p:nvSpPr>
        <p:spPr>
          <a:xfrm>
            <a:off x="4767325" y="3815275"/>
            <a:ext cx="989700" cy="734100"/>
          </a:xfrm>
          <a:prstGeom prst="noSmoking">
            <a:avLst>
              <a:gd fmla="val 18750"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descr="Forma, Rectángulo&#10;&#10;Descripción generada automáticamente" id="437" name="Google Shape;437;p42"/>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438" name="Google Shape;438;p42"/>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a:t>
            </a:r>
            <a:r>
              <a:rPr lang="es-419" sz="2700">
                <a:solidFill>
                  <a:srgbClr val="F2F2F2"/>
                </a:solidFill>
                <a:latin typeface="Arial"/>
                <a:ea typeface="Arial"/>
                <a:cs typeface="Arial"/>
                <a:sym typeface="Arial"/>
              </a:rPr>
              <a:t>Cruces (Crossover)</a:t>
            </a:r>
            <a:r>
              <a:rPr b="1" lang="es-419" sz="2700">
                <a:solidFill>
                  <a:srgbClr val="F2F2F2"/>
                </a:solidFill>
                <a:latin typeface="Arial"/>
                <a:ea typeface="Arial"/>
                <a:cs typeface="Arial"/>
                <a:sym typeface="Arial"/>
              </a:rPr>
              <a:t> </a:t>
            </a:r>
            <a:endParaRPr/>
          </a:p>
        </p:txBody>
      </p:sp>
      <p:pic>
        <p:nvPicPr>
          <p:cNvPr id="439" name="Google Shape;439;p42"/>
          <p:cNvPicPr preferRelativeResize="0"/>
          <p:nvPr/>
        </p:nvPicPr>
        <p:blipFill>
          <a:blip r:embed="rId4">
            <a:alphaModFix/>
          </a:blip>
          <a:stretch>
            <a:fillRect/>
          </a:stretch>
        </p:blipFill>
        <p:spPr>
          <a:xfrm>
            <a:off x="3225175" y="1648400"/>
            <a:ext cx="5618051" cy="1282800"/>
          </a:xfrm>
          <a:prstGeom prst="rect">
            <a:avLst/>
          </a:prstGeom>
          <a:noFill/>
          <a:ln>
            <a:noFill/>
          </a:ln>
        </p:spPr>
      </p:pic>
      <p:pic>
        <p:nvPicPr>
          <p:cNvPr id="440" name="Google Shape;440;p42"/>
          <p:cNvPicPr preferRelativeResize="0"/>
          <p:nvPr/>
        </p:nvPicPr>
        <p:blipFill>
          <a:blip r:embed="rId5">
            <a:alphaModFix/>
          </a:blip>
          <a:stretch>
            <a:fillRect/>
          </a:stretch>
        </p:blipFill>
        <p:spPr>
          <a:xfrm>
            <a:off x="3225175" y="3289838"/>
            <a:ext cx="5715000" cy="1362075"/>
          </a:xfrm>
          <a:prstGeom prst="rect">
            <a:avLst/>
          </a:prstGeom>
          <a:noFill/>
          <a:ln>
            <a:noFill/>
          </a:ln>
        </p:spPr>
      </p:pic>
      <p:sp>
        <p:nvSpPr>
          <p:cNvPr id="441" name="Google Shape;441;p42"/>
          <p:cNvSpPr txBox="1"/>
          <p:nvPr/>
        </p:nvSpPr>
        <p:spPr>
          <a:xfrm>
            <a:off x="3225175" y="2931200"/>
            <a:ext cx="18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Calibri"/>
                <a:ea typeface="Calibri"/>
                <a:cs typeface="Calibri"/>
                <a:sym typeface="Calibri"/>
              </a:rPr>
              <a:t>EJEMPLO DE CRUCE 2</a:t>
            </a:r>
            <a:endParaRPr b="1">
              <a:latin typeface="Calibri"/>
              <a:ea typeface="Calibri"/>
              <a:cs typeface="Calibri"/>
              <a:sym typeface="Calibri"/>
            </a:endParaRPr>
          </a:p>
        </p:txBody>
      </p:sp>
      <p:sp>
        <p:nvSpPr>
          <p:cNvPr id="442" name="Google Shape;442;p42"/>
          <p:cNvSpPr txBox="1"/>
          <p:nvPr/>
        </p:nvSpPr>
        <p:spPr>
          <a:xfrm>
            <a:off x="3309200" y="1310150"/>
            <a:ext cx="18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Calibri"/>
                <a:ea typeface="Calibri"/>
                <a:cs typeface="Calibri"/>
                <a:sym typeface="Calibri"/>
              </a:rPr>
              <a:t>EJEMPLO DE CRUCE 1</a:t>
            </a:r>
            <a:endParaRPr b="1">
              <a:latin typeface="Calibri"/>
              <a:ea typeface="Calibri"/>
              <a:cs typeface="Calibri"/>
              <a:sym typeface="Calibri"/>
            </a:endParaRPr>
          </a:p>
        </p:txBody>
      </p:sp>
      <p:sp>
        <p:nvSpPr>
          <p:cNvPr id="443" name="Google Shape;443;p42"/>
          <p:cNvSpPr txBox="1"/>
          <p:nvPr/>
        </p:nvSpPr>
        <p:spPr>
          <a:xfrm>
            <a:off x="247900" y="1499675"/>
            <a:ext cx="2788500" cy="3417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Calibri"/>
              <a:buChar char="●"/>
            </a:pPr>
            <a:r>
              <a:rPr b="1" lang="es-419" sz="1500">
                <a:latin typeface="Calibri"/>
                <a:ea typeface="Calibri"/>
                <a:cs typeface="Calibri"/>
                <a:sym typeface="Calibri"/>
              </a:rPr>
              <a:t>El método cruce debe seleccionarse según el problema y la factibilidad del mismo.</a:t>
            </a:r>
            <a:endParaRPr b="1"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b="1" lang="es-419" sz="1500">
                <a:latin typeface="Calibri"/>
                <a:ea typeface="Calibri"/>
                <a:cs typeface="Calibri"/>
                <a:sym typeface="Calibri"/>
              </a:rPr>
              <a:t>El método de cruce debe intentar preservar la diversidad de la población</a:t>
            </a:r>
            <a:endParaRPr b="1"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b="1" lang="es-419" sz="1500">
                <a:latin typeface="Calibri"/>
                <a:ea typeface="Calibri"/>
                <a:cs typeface="Calibri"/>
                <a:sym typeface="Calibri"/>
              </a:rPr>
              <a:t>Se debe definir el número de hijos obtenidos de la reproducción.</a:t>
            </a:r>
            <a:endParaRPr b="1"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b="1" lang="es-419" sz="1500">
                <a:latin typeface="Calibri"/>
                <a:ea typeface="Calibri"/>
                <a:cs typeface="Calibri"/>
                <a:sym typeface="Calibri"/>
              </a:rPr>
              <a:t>Existen varios métodos propuestos que pueden evaluarse según la tipología del problema</a:t>
            </a:r>
            <a:endParaRPr b="1" sz="15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descr="Forma, Rectángulo&#10;&#10;Descripción generada automáticamente" id="448" name="Google Shape;448;p43"/>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449" name="Google Shape;449;p43"/>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a:t>
            </a:r>
            <a:r>
              <a:rPr lang="es-419" sz="2700">
                <a:solidFill>
                  <a:srgbClr val="F2F2F2"/>
                </a:solidFill>
                <a:latin typeface="Arial"/>
                <a:ea typeface="Arial"/>
                <a:cs typeface="Arial"/>
                <a:sym typeface="Arial"/>
              </a:rPr>
              <a:t>Cruces (Crossover)</a:t>
            </a:r>
            <a:r>
              <a:rPr b="1" lang="es-419" sz="2700">
                <a:solidFill>
                  <a:srgbClr val="F2F2F2"/>
                </a:solidFill>
                <a:latin typeface="Arial"/>
                <a:ea typeface="Arial"/>
                <a:cs typeface="Arial"/>
                <a:sym typeface="Arial"/>
              </a:rPr>
              <a:t> </a:t>
            </a:r>
            <a:endParaRPr/>
          </a:p>
        </p:txBody>
      </p:sp>
      <p:pic>
        <p:nvPicPr>
          <p:cNvPr id="450" name="Google Shape;450;p43"/>
          <p:cNvPicPr preferRelativeResize="0"/>
          <p:nvPr/>
        </p:nvPicPr>
        <p:blipFill>
          <a:blip r:embed="rId4">
            <a:alphaModFix/>
          </a:blip>
          <a:stretch>
            <a:fillRect/>
          </a:stretch>
        </p:blipFill>
        <p:spPr>
          <a:xfrm>
            <a:off x="1572675" y="1628775"/>
            <a:ext cx="5715000" cy="942975"/>
          </a:xfrm>
          <a:prstGeom prst="rect">
            <a:avLst/>
          </a:prstGeom>
          <a:noFill/>
          <a:ln>
            <a:noFill/>
          </a:ln>
        </p:spPr>
      </p:pic>
      <p:pic>
        <p:nvPicPr>
          <p:cNvPr id="451" name="Google Shape;451;p43"/>
          <p:cNvPicPr preferRelativeResize="0"/>
          <p:nvPr/>
        </p:nvPicPr>
        <p:blipFill>
          <a:blip r:embed="rId5">
            <a:alphaModFix/>
          </a:blip>
          <a:stretch>
            <a:fillRect/>
          </a:stretch>
        </p:blipFill>
        <p:spPr>
          <a:xfrm>
            <a:off x="436375" y="3263250"/>
            <a:ext cx="8171513" cy="994200"/>
          </a:xfrm>
          <a:prstGeom prst="rect">
            <a:avLst/>
          </a:prstGeom>
          <a:noFill/>
          <a:ln>
            <a:noFill/>
          </a:ln>
        </p:spPr>
      </p:pic>
      <p:sp>
        <p:nvSpPr>
          <p:cNvPr id="452" name="Google Shape;452;p43"/>
          <p:cNvSpPr txBox="1"/>
          <p:nvPr/>
        </p:nvSpPr>
        <p:spPr>
          <a:xfrm>
            <a:off x="2602725" y="4312475"/>
            <a:ext cx="3000000" cy="681000"/>
          </a:xfrm>
          <a:prstGeom prst="rect">
            <a:avLst/>
          </a:prstGeom>
          <a:noFill/>
          <a:ln>
            <a:noFill/>
          </a:ln>
        </p:spPr>
        <p:txBody>
          <a:bodyPr anchorCtr="0" anchor="t" bIns="91425" lIns="91425" spcFirstLastPara="1" rIns="91425" wrap="square" tIns="91425">
            <a:spAutoFit/>
          </a:bodyPr>
          <a:lstStyle/>
          <a:p>
            <a:pPr indent="-323850" lvl="0" marL="457200" rtl="0" algn="ctr">
              <a:lnSpc>
                <a:spcPct val="115000"/>
              </a:lnSpc>
              <a:spcBef>
                <a:spcPts val="0"/>
              </a:spcBef>
              <a:spcAft>
                <a:spcPts val="0"/>
              </a:spcAft>
              <a:buClr>
                <a:schemeClr val="dk1"/>
              </a:buClr>
              <a:buSzPts val="1500"/>
              <a:buFont typeface="Calibri"/>
              <a:buChar char="●"/>
            </a:pPr>
            <a:r>
              <a:rPr b="1" lang="es-419" sz="1500">
                <a:solidFill>
                  <a:schemeClr val="dk1"/>
                </a:solidFill>
                <a:latin typeface="Calibri"/>
                <a:ea typeface="Calibri"/>
                <a:cs typeface="Calibri"/>
                <a:sym typeface="Calibri"/>
              </a:rPr>
              <a:t>Cruze</a:t>
            </a:r>
            <a:r>
              <a:rPr b="1" lang="es-419" sz="1500">
                <a:solidFill>
                  <a:schemeClr val="dk1"/>
                </a:solidFill>
                <a:latin typeface="Calibri"/>
                <a:ea typeface="Calibri"/>
                <a:cs typeface="Calibri"/>
                <a:sym typeface="Calibri"/>
              </a:rPr>
              <a:t> = α.x + (1-α).y</a:t>
            </a:r>
            <a:endParaRPr b="1" sz="1500">
              <a:solidFill>
                <a:schemeClr val="dk1"/>
              </a:solidFill>
              <a:latin typeface="Calibri"/>
              <a:ea typeface="Calibri"/>
              <a:cs typeface="Calibri"/>
              <a:sym typeface="Calibri"/>
            </a:endParaRPr>
          </a:p>
          <a:p>
            <a:pPr indent="-323850" lvl="0" marL="457200" rtl="0" algn="ctr">
              <a:lnSpc>
                <a:spcPct val="115000"/>
              </a:lnSpc>
              <a:spcBef>
                <a:spcPts val="0"/>
              </a:spcBef>
              <a:spcAft>
                <a:spcPts val="0"/>
              </a:spcAft>
              <a:buClr>
                <a:schemeClr val="dk1"/>
              </a:buClr>
              <a:buSzPts val="1500"/>
              <a:buFont typeface="Calibri"/>
              <a:buChar char="●"/>
            </a:pPr>
            <a:r>
              <a:rPr b="1" lang="es-419" sz="1500">
                <a:solidFill>
                  <a:schemeClr val="dk1"/>
                </a:solidFill>
                <a:latin typeface="Calibri"/>
                <a:ea typeface="Calibri"/>
                <a:cs typeface="Calibri"/>
                <a:sym typeface="Calibri"/>
              </a:rPr>
              <a:t>α ∈ (0,1)</a:t>
            </a:r>
            <a:endParaRPr b="1" sz="1500">
              <a:solidFill>
                <a:schemeClr val="dk1"/>
              </a:solidFill>
              <a:latin typeface="Calibri"/>
              <a:ea typeface="Calibri"/>
              <a:cs typeface="Calibri"/>
              <a:sym typeface="Calibri"/>
            </a:endParaRPr>
          </a:p>
        </p:txBody>
      </p:sp>
      <p:sp>
        <p:nvSpPr>
          <p:cNvPr id="453" name="Google Shape;453;p43"/>
          <p:cNvSpPr txBox="1"/>
          <p:nvPr/>
        </p:nvSpPr>
        <p:spPr>
          <a:xfrm>
            <a:off x="3299550" y="2808025"/>
            <a:ext cx="18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Calibri"/>
                <a:ea typeface="Calibri"/>
                <a:cs typeface="Calibri"/>
                <a:sym typeface="Calibri"/>
              </a:rPr>
              <a:t>EJEMPLO DE CRUCE 4</a:t>
            </a:r>
            <a:endParaRPr b="1">
              <a:latin typeface="Calibri"/>
              <a:ea typeface="Calibri"/>
              <a:cs typeface="Calibri"/>
              <a:sym typeface="Calibri"/>
            </a:endParaRPr>
          </a:p>
        </p:txBody>
      </p:sp>
      <p:sp>
        <p:nvSpPr>
          <p:cNvPr id="454" name="Google Shape;454;p43"/>
          <p:cNvSpPr txBox="1"/>
          <p:nvPr/>
        </p:nvSpPr>
        <p:spPr>
          <a:xfrm>
            <a:off x="3402375" y="1228575"/>
            <a:ext cx="18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Calibri"/>
                <a:ea typeface="Calibri"/>
                <a:cs typeface="Calibri"/>
                <a:sym typeface="Calibri"/>
              </a:rPr>
              <a:t>EJEMPLO DE CRUCE 3</a:t>
            </a:r>
            <a:endParaRPr b="1">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descr="Forma, Rectángulo&#10;&#10;Descripción generada automáticamente" id="140" name="Google Shape;140;p26"/>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141" name="Google Shape;141;p26"/>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Agenda</a:t>
            </a:r>
            <a:endParaRPr/>
          </a:p>
        </p:txBody>
      </p:sp>
      <p:sp>
        <p:nvSpPr>
          <p:cNvPr id="142" name="Google Shape;142;p26"/>
          <p:cNvSpPr txBox="1"/>
          <p:nvPr/>
        </p:nvSpPr>
        <p:spPr>
          <a:xfrm>
            <a:off x="854308" y="2007147"/>
            <a:ext cx="7839900" cy="2918700"/>
          </a:xfrm>
          <a:prstGeom prst="rect">
            <a:avLst/>
          </a:prstGeom>
          <a:noFill/>
          <a:ln>
            <a:noFill/>
          </a:ln>
        </p:spPr>
        <p:txBody>
          <a:bodyPr anchorCtr="0" anchor="ctr" bIns="34275" lIns="68575" spcFirstLastPara="1" rIns="68575" wrap="square" tIns="34275">
            <a:noAutofit/>
          </a:bodyPr>
          <a:lstStyle/>
          <a:p>
            <a:pPr indent="-336550" lvl="0" marL="342900" marR="0" rtl="0" algn="just">
              <a:lnSpc>
                <a:spcPct val="90000"/>
              </a:lnSpc>
              <a:spcBef>
                <a:spcPts val="800"/>
              </a:spcBef>
              <a:spcAft>
                <a:spcPts val="0"/>
              </a:spcAft>
              <a:buClr>
                <a:srgbClr val="262626"/>
              </a:buClr>
              <a:buSzPts val="1500"/>
              <a:buFont typeface="Arial"/>
              <a:buAutoNum type="arabicPeriod"/>
            </a:pPr>
            <a:r>
              <a:rPr b="0" i="0" lang="es-419" sz="1500" u="none" cap="none" strike="noStrike">
                <a:solidFill>
                  <a:srgbClr val="262626"/>
                </a:solidFill>
                <a:latin typeface="Arial"/>
                <a:ea typeface="Arial"/>
                <a:cs typeface="Arial"/>
                <a:sym typeface="Arial"/>
              </a:rPr>
              <a:t>Introducción</a:t>
            </a:r>
            <a:endParaRPr b="0" i="0" sz="1500" u="none" cap="none" strike="noStrike">
              <a:solidFill>
                <a:srgbClr val="262626"/>
              </a:solidFill>
              <a:latin typeface="Arial"/>
              <a:ea typeface="Arial"/>
              <a:cs typeface="Arial"/>
              <a:sym typeface="Arial"/>
            </a:endParaRPr>
          </a:p>
          <a:p>
            <a:pPr indent="-336550" lvl="0" marL="342900" marR="0" rtl="0" algn="just">
              <a:lnSpc>
                <a:spcPct val="90000"/>
              </a:lnSpc>
              <a:spcBef>
                <a:spcPts val="800"/>
              </a:spcBef>
              <a:spcAft>
                <a:spcPts val="0"/>
              </a:spcAft>
              <a:buClr>
                <a:srgbClr val="262626"/>
              </a:buClr>
              <a:buSzPts val="1500"/>
              <a:buFont typeface="Arial"/>
              <a:buAutoNum type="arabicPeriod"/>
            </a:pPr>
            <a:r>
              <a:rPr b="0" i="0" lang="es-419" sz="1500" u="none" cap="none" strike="noStrike">
                <a:solidFill>
                  <a:srgbClr val="262626"/>
                </a:solidFill>
                <a:latin typeface="Arial"/>
                <a:ea typeface="Arial"/>
                <a:cs typeface="Arial"/>
                <a:sym typeface="Arial"/>
              </a:rPr>
              <a:t>Primeros enfoques de la programación genética</a:t>
            </a:r>
            <a:endParaRPr b="0" i="0" sz="1500" u="none" cap="none" strike="noStrike">
              <a:solidFill>
                <a:srgbClr val="262626"/>
              </a:solidFill>
              <a:latin typeface="Arial"/>
              <a:ea typeface="Arial"/>
              <a:cs typeface="Arial"/>
              <a:sym typeface="Arial"/>
            </a:endParaRPr>
          </a:p>
          <a:p>
            <a:pPr indent="-336550" lvl="0" marL="342900" marR="0" rtl="0" algn="just">
              <a:lnSpc>
                <a:spcPct val="90000"/>
              </a:lnSpc>
              <a:spcBef>
                <a:spcPts val="800"/>
              </a:spcBef>
              <a:spcAft>
                <a:spcPts val="0"/>
              </a:spcAft>
              <a:buClr>
                <a:srgbClr val="262626"/>
              </a:buClr>
              <a:buSzPts val="1500"/>
              <a:buFont typeface="Arial"/>
              <a:buAutoNum type="arabicPeriod"/>
            </a:pPr>
            <a:r>
              <a:rPr b="0" i="0" lang="es-419" sz="1500" u="none" cap="none" strike="noStrike">
                <a:solidFill>
                  <a:srgbClr val="262626"/>
                </a:solidFill>
                <a:latin typeface="Arial"/>
                <a:ea typeface="Arial"/>
                <a:cs typeface="Arial"/>
                <a:sym typeface="Arial"/>
              </a:rPr>
              <a:t>Generador de programas de lenguaje</a:t>
            </a:r>
            <a:endParaRPr b="0" i="0" sz="1500" u="none" cap="none" strike="noStrike">
              <a:solidFill>
                <a:srgbClr val="262626"/>
              </a:solidFill>
              <a:latin typeface="Arial"/>
              <a:ea typeface="Arial"/>
              <a:cs typeface="Arial"/>
              <a:sym typeface="Arial"/>
            </a:endParaRPr>
          </a:p>
          <a:p>
            <a:pPr indent="-336550" lvl="0" marL="342900" marR="0" rtl="0" algn="just">
              <a:lnSpc>
                <a:spcPct val="90000"/>
              </a:lnSpc>
              <a:spcBef>
                <a:spcPts val="800"/>
              </a:spcBef>
              <a:spcAft>
                <a:spcPts val="0"/>
              </a:spcAft>
              <a:buClr>
                <a:srgbClr val="262626"/>
              </a:buClr>
              <a:buSzPts val="1500"/>
              <a:buFont typeface="Arial"/>
              <a:buAutoNum type="arabicPeriod"/>
            </a:pPr>
            <a:r>
              <a:rPr b="0" i="0" lang="es-419" sz="1500" u="none" cap="none" strike="noStrike">
                <a:solidFill>
                  <a:srgbClr val="262626"/>
                </a:solidFill>
                <a:latin typeface="Arial"/>
                <a:ea typeface="Arial"/>
                <a:cs typeface="Arial"/>
                <a:sym typeface="Arial"/>
              </a:rPr>
              <a:t>Estructuras de programas PG</a:t>
            </a:r>
            <a:endParaRPr b="0" i="0" sz="1500" u="none" cap="none" strike="noStrike">
              <a:solidFill>
                <a:srgbClr val="262626"/>
              </a:solidFill>
              <a:latin typeface="Arial"/>
              <a:ea typeface="Arial"/>
              <a:cs typeface="Arial"/>
              <a:sym typeface="Arial"/>
            </a:endParaRPr>
          </a:p>
          <a:p>
            <a:pPr indent="-336550" lvl="0" marL="342900" marR="0" rtl="0" algn="just">
              <a:lnSpc>
                <a:spcPct val="90000"/>
              </a:lnSpc>
              <a:spcBef>
                <a:spcPts val="800"/>
              </a:spcBef>
              <a:spcAft>
                <a:spcPts val="0"/>
              </a:spcAft>
              <a:buClr>
                <a:srgbClr val="262626"/>
              </a:buClr>
              <a:buSzPts val="1500"/>
              <a:buFont typeface="Arial"/>
              <a:buAutoNum type="arabicPeriod"/>
            </a:pPr>
            <a:r>
              <a:rPr b="0" i="0" lang="es-419" sz="1500" u="none" cap="none" strike="noStrike">
                <a:solidFill>
                  <a:srgbClr val="262626"/>
                </a:solidFill>
                <a:latin typeface="Arial"/>
                <a:ea typeface="Arial"/>
                <a:cs typeface="Arial"/>
                <a:sym typeface="Arial"/>
              </a:rPr>
              <a:t>Población </a:t>
            </a:r>
            <a:endParaRPr b="0" i="0" sz="1500" u="none" cap="none" strike="noStrike">
              <a:solidFill>
                <a:srgbClr val="262626"/>
              </a:solidFill>
              <a:latin typeface="Arial"/>
              <a:ea typeface="Arial"/>
              <a:cs typeface="Arial"/>
              <a:sym typeface="Arial"/>
            </a:endParaRPr>
          </a:p>
          <a:p>
            <a:pPr indent="-336550" lvl="0" marL="342900" marR="0" rtl="0" algn="just">
              <a:lnSpc>
                <a:spcPct val="90000"/>
              </a:lnSpc>
              <a:spcBef>
                <a:spcPts val="800"/>
              </a:spcBef>
              <a:spcAft>
                <a:spcPts val="0"/>
              </a:spcAft>
              <a:buClr>
                <a:srgbClr val="262626"/>
              </a:buClr>
              <a:buSzPts val="1500"/>
              <a:buFont typeface="Arial"/>
              <a:buAutoNum type="arabicPeriod"/>
            </a:pPr>
            <a:r>
              <a:rPr b="0" i="0" lang="es-419" sz="1500" u="none" cap="none" strike="noStrike">
                <a:solidFill>
                  <a:srgbClr val="262626"/>
                </a:solidFill>
                <a:latin typeface="Arial"/>
                <a:ea typeface="Arial"/>
                <a:cs typeface="Arial"/>
                <a:sym typeface="Arial"/>
              </a:rPr>
              <a:t>Fitness Function</a:t>
            </a:r>
            <a:endParaRPr b="0" i="0" sz="1500" u="none" cap="none" strike="noStrike">
              <a:solidFill>
                <a:srgbClr val="262626"/>
              </a:solidFill>
              <a:latin typeface="Calibri"/>
              <a:ea typeface="Calibri"/>
              <a:cs typeface="Calibri"/>
              <a:sym typeface="Calibri"/>
            </a:endParaRPr>
          </a:p>
          <a:p>
            <a:pPr indent="-336550" lvl="0" marL="342900" marR="0" rtl="0" algn="just">
              <a:lnSpc>
                <a:spcPct val="90000"/>
              </a:lnSpc>
              <a:spcBef>
                <a:spcPts val="800"/>
              </a:spcBef>
              <a:spcAft>
                <a:spcPts val="0"/>
              </a:spcAft>
              <a:buClr>
                <a:srgbClr val="262626"/>
              </a:buClr>
              <a:buSzPts val="1500"/>
              <a:buFont typeface="Arial"/>
              <a:buAutoNum type="arabicPeriod"/>
            </a:pPr>
            <a:r>
              <a:rPr b="0" i="0" lang="es-419" sz="1500" u="none" cap="none" strike="noStrike">
                <a:solidFill>
                  <a:srgbClr val="262626"/>
                </a:solidFill>
                <a:latin typeface="Arial"/>
                <a:ea typeface="Arial"/>
                <a:cs typeface="Arial"/>
                <a:sym typeface="Arial"/>
              </a:rPr>
              <a:t>Selección</a:t>
            </a:r>
            <a:endParaRPr b="0" i="0" sz="1500" u="none" cap="none" strike="noStrike">
              <a:solidFill>
                <a:srgbClr val="262626"/>
              </a:solidFill>
              <a:latin typeface="Arial"/>
              <a:ea typeface="Arial"/>
              <a:cs typeface="Arial"/>
              <a:sym typeface="Arial"/>
            </a:endParaRPr>
          </a:p>
          <a:p>
            <a:pPr indent="-336550" lvl="0" marL="342900" marR="0" rtl="0" algn="just">
              <a:lnSpc>
                <a:spcPct val="90000"/>
              </a:lnSpc>
              <a:spcBef>
                <a:spcPts val="800"/>
              </a:spcBef>
              <a:spcAft>
                <a:spcPts val="0"/>
              </a:spcAft>
              <a:buClr>
                <a:srgbClr val="262626"/>
              </a:buClr>
              <a:buSzPts val="1500"/>
              <a:buFont typeface="Arial"/>
              <a:buAutoNum type="arabicPeriod"/>
            </a:pPr>
            <a:r>
              <a:rPr b="0" i="0" lang="es-419" sz="1500" u="none" cap="none" strike="noStrike">
                <a:solidFill>
                  <a:srgbClr val="262626"/>
                </a:solidFill>
                <a:latin typeface="Arial"/>
                <a:ea typeface="Arial"/>
                <a:cs typeface="Arial"/>
                <a:sym typeface="Arial"/>
              </a:rPr>
              <a:t>Cruces (Crossover)</a:t>
            </a:r>
            <a:endParaRPr b="0" i="0" sz="1500" u="none" cap="none" strike="noStrike">
              <a:solidFill>
                <a:srgbClr val="262626"/>
              </a:solidFill>
              <a:latin typeface="Arial"/>
              <a:ea typeface="Arial"/>
              <a:cs typeface="Arial"/>
              <a:sym typeface="Arial"/>
            </a:endParaRPr>
          </a:p>
          <a:p>
            <a:pPr indent="-336550" lvl="0" marL="342900" marR="0" rtl="0" algn="just">
              <a:lnSpc>
                <a:spcPct val="90000"/>
              </a:lnSpc>
              <a:spcBef>
                <a:spcPts val="800"/>
              </a:spcBef>
              <a:spcAft>
                <a:spcPts val="0"/>
              </a:spcAft>
              <a:buClr>
                <a:srgbClr val="262626"/>
              </a:buClr>
              <a:buSzPts val="1500"/>
              <a:buFont typeface="Arial"/>
              <a:buAutoNum type="arabicPeriod"/>
            </a:pPr>
            <a:r>
              <a:rPr b="0" i="0" lang="es-419" sz="1500" u="none" cap="none" strike="noStrike">
                <a:solidFill>
                  <a:srgbClr val="262626"/>
                </a:solidFill>
                <a:latin typeface="Arial"/>
                <a:ea typeface="Arial"/>
                <a:cs typeface="Arial"/>
                <a:sym typeface="Arial"/>
              </a:rPr>
              <a:t>Mutación</a:t>
            </a:r>
            <a:endParaRPr b="0" i="0" sz="1500" u="none" cap="none" strike="noStrike">
              <a:solidFill>
                <a:srgbClr val="262626"/>
              </a:solidFill>
              <a:latin typeface="Arial"/>
              <a:ea typeface="Arial"/>
              <a:cs typeface="Arial"/>
              <a:sym typeface="Arial"/>
            </a:endParaRPr>
          </a:p>
          <a:p>
            <a:pPr indent="-336550" lvl="0" marL="342900" marR="0" rtl="0" algn="just">
              <a:lnSpc>
                <a:spcPct val="90000"/>
              </a:lnSpc>
              <a:spcBef>
                <a:spcPts val="800"/>
              </a:spcBef>
              <a:spcAft>
                <a:spcPts val="0"/>
              </a:spcAft>
              <a:buClr>
                <a:srgbClr val="262626"/>
              </a:buClr>
              <a:buSzPts val="1500"/>
              <a:buFont typeface="Arial"/>
              <a:buAutoNum type="arabicPeriod"/>
            </a:pPr>
            <a:r>
              <a:rPr b="0" i="0" lang="es-419" sz="1500" u="none" cap="none" strike="noStrike">
                <a:solidFill>
                  <a:srgbClr val="262626"/>
                </a:solidFill>
                <a:latin typeface="Arial"/>
                <a:ea typeface="Arial"/>
                <a:cs typeface="Arial"/>
                <a:sym typeface="Arial"/>
              </a:rPr>
              <a:t>Ejemplo </a:t>
            </a:r>
            <a:endParaRPr b="0" i="0" sz="1500" u="none" cap="none" strike="noStrike">
              <a:solidFill>
                <a:srgbClr val="262626"/>
              </a:solidFill>
              <a:latin typeface="Arial"/>
              <a:ea typeface="Arial"/>
              <a:cs typeface="Arial"/>
              <a:sym typeface="Arial"/>
            </a:endParaRPr>
          </a:p>
          <a:p>
            <a:pPr indent="-336550" lvl="0" marL="342900" marR="0" rtl="0" algn="just">
              <a:lnSpc>
                <a:spcPct val="90000"/>
              </a:lnSpc>
              <a:spcBef>
                <a:spcPts val="800"/>
              </a:spcBef>
              <a:spcAft>
                <a:spcPts val="0"/>
              </a:spcAft>
              <a:buClr>
                <a:srgbClr val="262626"/>
              </a:buClr>
              <a:buSzPts val="1500"/>
              <a:buFont typeface="Arial"/>
              <a:buAutoNum type="arabicPeriod"/>
            </a:pPr>
            <a:r>
              <a:rPr b="0" i="0" lang="es-419" sz="1500" u="none" cap="none" strike="noStrike">
                <a:solidFill>
                  <a:srgbClr val="262626"/>
                </a:solidFill>
                <a:latin typeface="Arial"/>
                <a:ea typeface="Arial"/>
                <a:cs typeface="Arial"/>
                <a:sym typeface="Arial"/>
              </a:rPr>
              <a:t>Artículos</a:t>
            </a:r>
            <a:endParaRPr b="0" i="0" sz="1500" u="none" cap="none" strike="noStrike">
              <a:solidFill>
                <a:srgbClr val="262626"/>
              </a:solidFill>
              <a:latin typeface="Arial"/>
              <a:ea typeface="Arial"/>
              <a:cs typeface="Arial"/>
              <a:sym typeface="Arial"/>
            </a:endParaRPr>
          </a:p>
          <a:p>
            <a:pPr indent="-336550" lvl="0" marL="342900" marR="0" rtl="0" algn="just">
              <a:lnSpc>
                <a:spcPct val="90000"/>
              </a:lnSpc>
              <a:spcBef>
                <a:spcPts val="800"/>
              </a:spcBef>
              <a:spcAft>
                <a:spcPts val="0"/>
              </a:spcAft>
              <a:buClr>
                <a:srgbClr val="262626"/>
              </a:buClr>
              <a:buSzPts val="1500"/>
              <a:buFont typeface="Arial"/>
              <a:buAutoNum type="arabicPeriod"/>
            </a:pPr>
            <a:r>
              <a:rPr b="0" i="0" lang="es-419" sz="1500" u="none" cap="none" strike="noStrike">
                <a:solidFill>
                  <a:srgbClr val="262626"/>
                </a:solidFill>
                <a:latin typeface="Arial"/>
                <a:ea typeface="Arial"/>
                <a:cs typeface="Arial"/>
                <a:sym typeface="Arial"/>
              </a:rPr>
              <a:t>Conclusiones</a:t>
            </a:r>
            <a:endParaRPr b="0" i="0" sz="1100" u="none" cap="none" strike="noStrike">
              <a:solidFill>
                <a:srgbClr val="000000"/>
              </a:solidFill>
              <a:latin typeface="Arial"/>
              <a:ea typeface="Arial"/>
              <a:cs typeface="Arial"/>
              <a:sym typeface="Arial"/>
            </a:endParaRPr>
          </a:p>
          <a:p>
            <a:pPr indent="-336550" lvl="0" marL="342900" marR="0" rtl="0" algn="just">
              <a:lnSpc>
                <a:spcPct val="90000"/>
              </a:lnSpc>
              <a:spcBef>
                <a:spcPts val="800"/>
              </a:spcBef>
              <a:spcAft>
                <a:spcPts val="0"/>
              </a:spcAft>
              <a:buClr>
                <a:srgbClr val="262626"/>
              </a:buClr>
              <a:buSzPts val="1500"/>
              <a:buFont typeface="Arial"/>
              <a:buAutoNum type="arabicPeriod"/>
            </a:pPr>
            <a:r>
              <a:rPr b="0" i="0" lang="es-419" sz="1500" u="none" cap="none" strike="noStrike">
                <a:solidFill>
                  <a:srgbClr val="262626"/>
                </a:solidFill>
                <a:latin typeface="Arial"/>
                <a:ea typeface="Arial"/>
                <a:cs typeface="Arial"/>
                <a:sym typeface="Arial"/>
              </a:rPr>
              <a:t>Referencias</a:t>
            </a:r>
            <a:endParaRPr b="0" i="0" sz="1100" u="none" cap="none" strike="noStrike">
              <a:solidFill>
                <a:srgbClr val="000000"/>
              </a:solidFill>
              <a:latin typeface="Arial"/>
              <a:ea typeface="Arial"/>
              <a:cs typeface="Arial"/>
              <a:sym typeface="Arial"/>
            </a:endParaRPr>
          </a:p>
          <a:p>
            <a:pPr indent="-76200" lvl="0" marL="177800" marR="0" rtl="0" algn="just">
              <a:lnSpc>
                <a:spcPct val="90000"/>
              </a:lnSpc>
              <a:spcBef>
                <a:spcPts val="800"/>
              </a:spcBef>
              <a:spcAft>
                <a:spcPts val="0"/>
              </a:spcAft>
              <a:buClr>
                <a:schemeClr val="dk1"/>
              </a:buClr>
              <a:buSzPts val="1500"/>
              <a:buFont typeface="Arial"/>
              <a:buNone/>
            </a:pPr>
            <a:r>
              <a:t/>
            </a:r>
            <a:endParaRPr b="0" i="0" sz="1500" u="none" cap="none" strike="noStrike">
              <a:solidFill>
                <a:srgbClr val="000000"/>
              </a:solidFill>
              <a:highlight>
                <a:srgbClr val="FFFF00"/>
              </a:highlight>
              <a:latin typeface="Arial"/>
              <a:ea typeface="Arial"/>
              <a:cs typeface="Arial"/>
              <a:sym typeface="Arial"/>
            </a:endParaRPr>
          </a:p>
          <a:p>
            <a:pPr indent="-76200" lvl="0" marL="177800" marR="0" rtl="0" algn="just">
              <a:lnSpc>
                <a:spcPct val="90000"/>
              </a:lnSpc>
              <a:spcBef>
                <a:spcPts val="800"/>
              </a:spcBef>
              <a:spcAft>
                <a:spcPts val="0"/>
              </a:spcAft>
              <a:buClr>
                <a:schemeClr val="dk1"/>
              </a:buClr>
              <a:buSzPts val="1500"/>
              <a:buFont typeface="Arial"/>
              <a:buNone/>
            </a:pPr>
            <a:r>
              <a:t/>
            </a:r>
            <a:endParaRPr b="0" i="0" sz="1500" u="none" cap="none" strike="noStrike">
              <a:solidFill>
                <a:srgbClr val="262626"/>
              </a:solidFill>
              <a:latin typeface="Arial"/>
              <a:ea typeface="Arial"/>
              <a:cs typeface="Arial"/>
              <a:sym typeface="Arial"/>
            </a:endParaRPr>
          </a:p>
          <a:p>
            <a:pPr indent="-76200" lvl="0" marL="177800" marR="0" rtl="0" algn="just">
              <a:lnSpc>
                <a:spcPct val="90000"/>
              </a:lnSpc>
              <a:spcBef>
                <a:spcPts val="800"/>
              </a:spcBef>
              <a:spcAft>
                <a:spcPts val="0"/>
              </a:spcAft>
              <a:buClr>
                <a:schemeClr val="dk1"/>
              </a:buClr>
              <a:buSzPts val="1500"/>
              <a:buFont typeface="Arial"/>
              <a:buNone/>
            </a:pPr>
            <a:r>
              <a:t/>
            </a:r>
            <a:endParaRPr b="0" i="0" sz="1500" u="none" cap="none" strike="noStrike">
              <a:solidFill>
                <a:srgbClr val="262626"/>
              </a:solidFill>
              <a:latin typeface="Arial"/>
              <a:ea typeface="Arial"/>
              <a:cs typeface="Arial"/>
              <a:sym typeface="Arial"/>
            </a:endParaRPr>
          </a:p>
        </p:txBody>
      </p:sp>
      <p:pic>
        <p:nvPicPr>
          <p:cNvPr descr="Robot Leyendo PNG transparente - StickPNG" id="143" name="Google Shape;143;p26"/>
          <p:cNvPicPr preferRelativeResize="0"/>
          <p:nvPr/>
        </p:nvPicPr>
        <p:blipFill rotWithShape="1">
          <a:blip r:embed="rId4">
            <a:alphaModFix/>
          </a:blip>
          <a:srcRect b="0" l="0" r="0" t="0"/>
          <a:stretch/>
        </p:blipFill>
        <p:spPr>
          <a:xfrm>
            <a:off x="5022000" y="1742325"/>
            <a:ext cx="3810000" cy="2974819"/>
          </a:xfrm>
          <a:prstGeom prst="rect">
            <a:avLst/>
          </a:prstGeom>
          <a:noFill/>
          <a:ln>
            <a:noFill/>
          </a:ln>
        </p:spPr>
      </p:pic>
      <p:pic>
        <p:nvPicPr>
          <p:cNvPr id="144" name="Google Shape;144;p26"/>
          <p:cNvPicPr preferRelativeResize="0"/>
          <p:nvPr/>
        </p:nvPicPr>
        <p:blipFill rotWithShape="1">
          <a:blip r:embed="rId5">
            <a:alphaModFix/>
          </a:blip>
          <a:srcRect b="0" l="0" r="0" t="0"/>
          <a:stretch/>
        </p:blipFill>
        <p:spPr>
          <a:xfrm>
            <a:off x="8318500" y="4318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descr="Forma, Rectángulo&#10;&#10;Descripción generada automáticamente" id="459" name="Google Shape;459;p44"/>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460" name="Google Shape;460;p44"/>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a:t>
            </a:r>
            <a:r>
              <a:rPr lang="es-419" sz="2700">
                <a:solidFill>
                  <a:srgbClr val="F2F2F2"/>
                </a:solidFill>
                <a:latin typeface="Arial"/>
                <a:ea typeface="Arial"/>
                <a:cs typeface="Arial"/>
                <a:sym typeface="Arial"/>
              </a:rPr>
              <a:t>Mutación</a:t>
            </a:r>
            <a:r>
              <a:rPr lang="es-419" sz="1300">
                <a:solidFill>
                  <a:srgbClr val="F2F2F2"/>
                </a:solidFill>
                <a:latin typeface="Arial"/>
                <a:ea typeface="Arial"/>
                <a:cs typeface="Arial"/>
                <a:sym typeface="Arial"/>
              </a:rPr>
              <a:t>[2][3]</a:t>
            </a:r>
            <a:r>
              <a:rPr lang="es-419" sz="1300">
                <a:solidFill>
                  <a:srgbClr val="F2F2F2"/>
                </a:solidFill>
                <a:latin typeface="Arial"/>
                <a:ea typeface="Arial"/>
                <a:cs typeface="Arial"/>
                <a:sym typeface="Arial"/>
              </a:rPr>
              <a:t> </a:t>
            </a:r>
            <a:endParaRPr sz="1900"/>
          </a:p>
        </p:txBody>
      </p:sp>
      <p:grpSp>
        <p:nvGrpSpPr>
          <p:cNvPr id="461" name="Google Shape;461;p44"/>
          <p:cNvGrpSpPr/>
          <p:nvPr/>
        </p:nvGrpSpPr>
        <p:grpSpPr>
          <a:xfrm>
            <a:off x="5269783" y="1640773"/>
            <a:ext cx="2876096" cy="2781793"/>
            <a:chOff x="2820225" y="891450"/>
            <a:chExt cx="3175200" cy="3175200"/>
          </a:xfrm>
        </p:grpSpPr>
        <p:sp>
          <p:nvSpPr>
            <p:cNvPr id="462" name="Google Shape;462;p44"/>
            <p:cNvSpPr/>
            <p:nvPr/>
          </p:nvSpPr>
          <p:spPr>
            <a:xfrm rot="10800000">
              <a:off x="2820225" y="891450"/>
              <a:ext cx="3175200" cy="3175200"/>
            </a:xfrm>
            <a:prstGeom prst="blockArc">
              <a:avLst>
                <a:gd fmla="val 5399801" name="adj1"/>
                <a:gd fmla="val 3012680" name="adj2"/>
                <a:gd fmla="val 6939" name="adj3"/>
              </a:avLst>
            </a:prstGeom>
            <a:solidFill>
              <a:srgbClr val="A1C3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4"/>
            <p:cNvSpPr/>
            <p:nvPr/>
          </p:nvSpPr>
          <p:spPr>
            <a:xfrm rot="10800000">
              <a:off x="3175023" y="1179900"/>
              <a:ext cx="450600" cy="450600"/>
            </a:xfrm>
            <a:prstGeom prst="rtTriangle">
              <a:avLst/>
            </a:prstGeom>
            <a:solidFill>
              <a:srgbClr val="A1C3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44"/>
          <p:cNvSpPr/>
          <p:nvPr/>
        </p:nvSpPr>
        <p:spPr>
          <a:xfrm>
            <a:off x="6304991" y="1385125"/>
            <a:ext cx="1181100" cy="509400"/>
          </a:xfrm>
          <a:prstGeom prst="round1Rect">
            <a:avLst>
              <a:gd fmla="val 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FFFFFF"/>
                </a:solidFill>
                <a:latin typeface="Roboto"/>
                <a:ea typeface="Roboto"/>
                <a:cs typeface="Roboto"/>
                <a:sym typeface="Roboto"/>
              </a:rPr>
              <a:t>Población</a:t>
            </a:r>
            <a:endParaRPr sz="1500">
              <a:solidFill>
                <a:srgbClr val="FFFFFF"/>
              </a:solidFill>
            </a:endParaRPr>
          </a:p>
        </p:txBody>
      </p:sp>
      <p:sp>
        <p:nvSpPr>
          <p:cNvPr id="465" name="Google Shape;465;p44"/>
          <p:cNvSpPr/>
          <p:nvPr/>
        </p:nvSpPr>
        <p:spPr>
          <a:xfrm>
            <a:off x="5056575" y="2681071"/>
            <a:ext cx="1181100" cy="445800"/>
          </a:xfrm>
          <a:prstGeom prst="round1Rect">
            <a:avLst>
              <a:gd fmla="val 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500">
                <a:solidFill>
                  <a:srgbClr val="FFFFFF"/>
                </a:solidFill>
                <a:latin typeface="Roboto"/>
                <a:ea typeface="Roboto"/>
                <a:cs typeface="Roboto"/>
                <a:sym typeface="Roboto"/>
              </a:rPr>
              <a:t>Mutación </a:t>
            </a:r>
            <a:endParaRPr sz="1500">
              <a:solidFill>
                <a:srgbClr val="FFFFFF"/>
              </a:solidFill>
              <a:latin typeface="Roboto"/>
              <a:ea typeface="Roboto"/>
              <a:cs typeface="Roboto"/>
              <a:sym typeface="Roboto"/>
            </a:endParaRPr>
          </a:p>
        </p:txBody>
      </p:sp>
      <p:sp>
        <p:nvSpPr>
          <p:cNvPr id="466" name="Google Shape;466;p44"/>
          <p:cNvSpPr/>
          <p:nvPr/>
        </p:nvSpPr>
        <p:spPr>
          <a:xfrm>
            <a:off x="7239110" y="4003014"/>
            <a:ext cx="1325400" cy="393300"/>
          </a:xfrm>
          <a:prstGeom prst="round1Rect">
            <a:avLst>
              <a:gd fmla="val 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500">
                <a:solidFill>
                  <a:srgbClr val="FFFFFF"/>
                </a:solidFill>
                <a:latin typeface="Roboto"/>
                <a:ea typeface="Roboto"/>
                <a:cs typeface="Roboto"/>
                <a:sym typeface="Roboto"/>
              </a:rPr>
              <a:t>Selección </a:t>
            </a:r>
            <a:endParaRPr sz="1500">
              <a:solidFill>
                <a:srgbClr val="FFFFFF"/>
              </a:solidFill>
              <a:latin typeface="Roboto"/>
              <a:ea typeface="Roboto"/>
              <a:cs typeface="Roboto"/>
              <a:sym typeface="Roboto"/>
            </a:endParaRPr>
          </a:p>
        </p:txBody>
      </p:sp>
      <p:sp>
        <p:nvSpPr>
          <p:cNvPr id="467" name="Google Shape;467;p44"/>
          <p:cNvSpPr/>
          <p:nvPr/>
        </p:nvSpPr>
        <p:spPr>
          <a:xfrm>
            <a:off x="5056575" y="3976765"/>
            <a:ext cx="1486500" cy="445800"/>
          </a:xfrm>
          <a:prstGeom prst="round1Rect">
            <a:avLst>
              <a:gd fmla="val 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500">
                <a:solidFill>
                  <a:srgbClr val="FFFFFF"/>
                </a:solidFill>
                <a:latin typeface="Roboto"/>
                <a:ea typeface="Roboto"/>
                <a:cs typeface="Roboto"/>
                <a:sym typeface="Roboto"/>
              </a:rPr>
              <a:t>Cruces</a:t>
            </a:r>
            <a:endParaRPr sz="1500">
              <a:solidFill>
                <a:srgbClr val="FFFFFF"/>
              </a:solidFill>
              <a:latin typeface="Roboto"/>
              <a:ea typeface="Roboto"/>
              <a:cs typeface="Roboto"/>
              <a:sym typeface="Roboto"/>
            </a:endParaRPr>
          </a:p>
          <a:p>
            <a:pPr indent="0" lvl="0" marL="0" rtl="0" algn="ctr">
              <a:spcBef>
                <a:spcPts val="0"/>
              </a:spcBef>
              <a:spcAft>
                <a:spcPts val="0"/>
              </a:spcAft>
              <a:buNone/>
            </a:pPr>
            <a:r>
              <a:rPr lang="es-419" sz="1500">
                <a:solidFill>
                  <a:srgbClr val="FFFFFF"/>
                </a:solidFill>
                <a:latin typeface="Roboto"/>
                <a:ea typeface="Roboto"/>
                <a:cs typeface="Roboto"/>
                <a:sym typeface="Roboto"/>
              </a:rPr>
              <a:t>(Crossover)</a:t>
            </a:r>
            <a:endParaRPr sz="1500">
              <a:solidFill>
                <a:srgbClr val="FFFFFF"/>
              </a:solidFill>
              <a:latin typeface="Roboto"/>
              <a:ea typeface="Roboto"/>
              <a:cs typeface="Roboto"/>
              <a:sym typeface="Roboto"/>
            </a:endParaRPr>
          </a:p>
        </p:txBody>
      </p:sp>
      <p:sp>
        <p:nvSpPr>
          <p:cNvPr id="468" name="Google Shape;468;p44"/>
          <p:cNvSpPr/>
          <p:nvPr/>
        </p:nvSpPr>
        <p:spPr>
          <a:xfrm>
            <a:off x="7239110" y="2745547"/>
            <a:ext cx="1767300" cy="509400"/>
          </a:xfrm>
          <a:prstGeom prst="round1Rect">
            <a:avLst>
              <a:gd fmla="val 0" name="adj"/>
            </a:avLst>
          </a:prstGeom>
          <a:solidFill>
            <a:srgbClr val="0944A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500">
                <a:solidFill>
                  <a:srgbClr val="FFFFFF"/>
                </a:solidFill>
                <a:latin typeface="Roboto"/>
                <a:ea typeface="Roboto"/>
                <a:cs typeface="Roboto"/>
                <a:sym typeface="Roboto"/>
              </a:rPr>
              <a:t>Evaluación </a:t>
            </a:r>
            <a:endParaRPr sz="1500">
              <a:solidFill>
                <a:srgbClr val="FFFFFF"/>
              </a:solidFill>
              <a:latin typeface="Roboto"/>
              <a:ea typeface="Roboto"/>
              <a:cs typeface="Roboto"/>
              <a:sym typeface="Roboto"/>
            </a:endParaRPr>
          </a:p>
          <a:p>
            <a:pPr indent="0" lvl="0" marL="0" marR="0" rtl="0" algn="ctr">
              <a:lnSpc>
                <a:spcPct val="100000"/>
              </a:lnSpc>
              <a:spcBef>
                <a:spcPts val="0"/>
              </a:spcBef>
              <a:spcAft>
                <a:spcPts val="0"/>
              </a:spcAft>
              <a:buNone/>
            </a:pPr>
            <a:r>
              <a:rPr lang="es-419" sz="1500">
                <a:solidFill>
                  <a:srgbClr val="FFFFFF"/>
                </a:solidFill>
                <a:latin typeface="Roboto"/>
                <a:ea typeface="Roboto"/>
                <a:cs typeface="Roboto"/>
                <a:sym typeface="Roboto"/>
              </a:rPr>
              <a:t>(Fitness Function)</a:t>
            </a:r>
            <a:endParaRPr sz="1500">
              <a:solidFill>
                <a:srgbClr val="FFFFFF"/>
              </a:solidFill>
              <a:latin typeface="Roboto"/>
              <a:ea typeface="Roboto"/>
              <a:cs typeface="Roboto"/>
              <a:sym typeface="Roboto"/>
            </a:endParaRPr>
          </a:p>
        </p:txBody>
      </p:sp>
      <p:sp>
        <p:nvSpPr>
          <p:cNvPr id="469" name="Google Shape;469;p44"/>
          <p:cNvSpPr txBox="1"/>
          <p:nvPr/>
        </p:nvSpPr>
        <p:spPr>
          <a:xfrm>
            <a:off x="286175" y="1631350"/>
            <a:ext cx="4503900" cy="1495200"/>
          </a:xfrm>
          <a:prstGeom prst="rect">
            <a:avLst/>
          </a:prstGeom>
          <a:noFill/>
          <a:ln>
            <a:noFill/>
          </a:ln>
        </p:spPr>
        <p:txBody>
          <a:bodyPr anchorCtr="0" anchor="ctr" bIns="34275" lIns="68575" spcFirstLastPara="1" rIns="68575" wrap="square" tIns="34275">
            <a:noAutofit/>
          </a:bodyPr>
          <a:lstStyle/>
          <a:p>
            <a:pPr indent="-323850" lvl="0" marL="457200" marR="0" rtl="0" algn="just">
              <a:lnSpc>
                <a:spcPct val="90000"/>
              </a:lnSpc>
              <a:spcBef>
                <a:spcPts val="800"/>
              </a:spcBef>
              <a:spcAft>
                <a:spcPts val="0"/>
              </a:spcAft>
              <a:buClr>
                <a:schemeClr val="dk1"/>
              </a:buClr>
              <a:buSzPts val="1500"/>
              <a:buChar char="●"/>
            </a:pPr>
            <a:r>
              <a:rPr lang="es-419" sz="1500">
                <a:solidFill>
                  <a:schemeClr val="dk1"/>
                </a:solidFill>
              </a:rPr>
              <a:t>La </a:t>
            </a:r>
            <a:r>
              <a:rPr b="1" lang="es-419" sz="1500">
                <a:solidFill>
                  <a:schemeClr val="dk1"/>
                </a:solidFill>
              </a:rPr>
              <a:t>mutación</a:t>
            </a:r>
            <a:r>
              <a:rPr lang="es-419" sz="1500">
                <a:solidFill>
                  <a:schemeClr val="dk1"/>
                </a:solidFill>
              </a:rPr>
              <a:t> puede definirse como un pequeño cambio </a:t>
            </a:r>
            <a:r>
              <a:rPr b="1" lang="es-419" sz="1500">
                <a:solidFill>
                  <a:schemeClr val="dk1"/>
                </a:solidFill>
              </a:rPr>
              <a:t>aleatorio</a:t>
            </a:r>
            <a:r>
              <a:rPr lang="es-419" sz="1500">
                <a:solidFill>
                  <a:schemeClr val="dk1"/>
                </a:solidFill>
              </a:rPr>
              <a:t> en el </a:t>
            </a:r>
            <a:r>
              <a:rPr b="1" lang="es-419" sz="1500">
                <a:solidFill>
                  <a:schemeClr val="dk1"/>
                </a:solidFill>
              </a:rPr>
              <a:t>cromosoma</a:t>
            </a:r>
            <a:r>
              <a:rPr lang="es-419" sz="1500">
                <a:solidFill>
                  <a:schemeClr val="dk1"/>
                </a:solidFill>
              </a:rPr>
              <a:t> para obtener una </a:t>
            </a:r>
            <a:r>
              <a:rPr b="1" lang="es-419" sz="1500">
                <a:solidFill>
                  <a:schemeClr val="dk1"/>
                </a:solidFill>
              </a:rPr>
              <a:t>nueva solución</a:t>
            </a:r>
            <a:r>
              <a:rPr lang="es-419" sz="1500">
                <a:solidFill>
                  <a:schemeClr val="dk1"/>
                </a:solidFill>
              </a:rPr>
              <a:t>.</a:t>
            </a:r>
            <a:endParaRPr sz="1500">
              <a:solidFill>
                <a:schemeClr val="dk1"/>
              </a:solidFill>
            </a:endParaRPr>
          </a:p>
          <a:p>
            <a:pPr indent="0" lvl="0" marL="0" marR="0" rtl="0" algn="just">
              <a:lnSpc>
                <a:spcPct val="90000"/>
              </a:lnSpc>
              <a:spcBef>
                <a:spcPts val="800"/>
              </a:spcBef>
              <a:spcAft>
                <a:spcPts val="0"/>
              </a:spcAft>
              <a:buNone/>
            </a:pPr>
            <a:r>
              <a:t/>
            </a:r>
            <a:endParaRPr sz="1500">
              <a:solidFill>
                <a:schemeClr val="dk1"/>
              </a:solidFill>
            </a:endParaRPr>
          </a:p>
          <a:p>
            <a:pPr indent="-323850" lvl="0" marL="457200" marR="0" rtl="0" algn="just">
              <a:lnSpc>
                <a:spcPct val="90000"/>
              </a:lnSpc>
              <a:spcBef>
                <a:spcPts val="800"/>
              </a:spcBef>
              <a:spcAft>
                <a:spcPts val="0"/>
              </a:spcAft>
              <a:buClr>
                <a:schemeClr val="dk1"/>
              </a:buClr>
              <a:buSzPts val="1500"/>
              <a:buChar char="●"/>
            </a:pPr>
            <a:r>
              <a:rPr lang="es-419" sz="1500">
                <a:solidFill>
                  <a:schemeClr val="dk1"/>
                </a:solidFill>
              </a:rPr>
              <a:t>Se utiliza para </a:t>
            </a:r>
            <a:r>
              <a:rPr b="1" lang="es-419" sz="1500">
                <a:solidFill>
                  <a:schemeClr val="dk1"/>
                </a:solidFill>
              </a:rPr>
              <a:t>mantener</a:t>
            </a:r>
            <a:r>
              <a:rPr lang="es-419" sz="1500">
                <a:solidFill>
                  <a:schemeClr val="dk1"/>
                </a:solidFill>
              </a:rPr>
              <a:t> e </a:t>
            </a:r>
            <a:r>
              <a:rPr b="1" lang="es-419" sz="1500">
                <a:solidFill>
                  <a:schemeClr val="dk1"/>
                </a:solidFill>
              </a:rPr>
              <a:t>introducir</a:t>
            </a:r>
            <a:r>
              <a:rPr lang="es-419" sz="1500">
                <a:solidFill>
                  <a:schemeClr val="dk1"/>
                </a:solidFill>
              </a:rPr>
              <a:t> </a:t>
            </a:r>
            <a:r>
              <a:rPr b="1" lang="es-419" sz="1500">
                <a:solidFill>
                  <a:schemeClr val="dk1"/>
                </a:solidFill>
              </a:rPr>
              <a:t>diversidad</a:t>
            </a:r>
            <a:r>
              <a:rPr lang="es-419" sz="1500">
                <a:solidFill>
                  <a:schemeClr val="dk1"/>
                </a:solidFill>
              </a:rPr>
              <a:t> en la población genética y suele aplicarse con una baja probabilidad </a:t>
            </a:r>
            <a:r>
              <a:rPr b="1" i="1" lang="es-419" sz="1200">
                <a:solidFill>
                  <a:schemeClr val="dk1"/>
                </a:solidFill>
                <a:highlight>
                  <a:srgbClr val="FFFFFF"/>
                </a:highlight>
              </a:rPr>
              <a:t>p</a:t>
            </a:r>
            <a:r>
              <a:rPr b="1" i="1" lang="es-419" sz="900">
                <a:solidFill>
                  <a:schemeClr val="dk1"/>
                </a:solidFill>
                <a:highlight>
                  <a:srgbClr val="FFFFFF"/>
                </a:highlight>
              </a:rPr>
              <a:t>m.</a:t>
            </a:r>
            <a:endParaRPr b="1" sz="1500">
              <a:solidFill>
                <a:schemeClr val="dk1"/>
              </a:solidFill>
            </a:endParaRPr>
          </a:p>
          <a:p>
            <a:pPr indent="0" lvl="0" marL="457200" marR="0" rtl="0" algn="just">
              <a:lnSpc>
                <a:spcPct val="90000"/>
              </a:lnSpc>
              <a:spcBef>
                <a:spcPts val="800"/>
              </a:spcBef>
              <a:spcAft>
                <a:spcPts val="0"/>
              </a:spcAft>
              <a:buNone/>
            </a:pPr>
            <a:r>
              <a:t/>
            </a:r>
            <a:endParaRPr sz="1500">
              <a:solidFill>
                <a:schemeClr val="dk1"/>
              </a:solidFill>
            </a:endParaRPr>
          </a:p>
        </p:txBody>
      </p:sp>
      <p:sp>
        <p:nvSpPr>
          <p:cNvPr id="470" name="Google Shape;470;p44"/>
          <p:cNvSpPr/>
          <p:nvPr/>
        </p:nvSpPr>
        <p:spPr>
          <a:xfrm>
            <a:off x="4830075" y="2681075"/>
            <a:ext cx="226500" cy="445800"/>
          </a:xfrm>
          <a:prstGeom prst="leftBrace">
            <a:avLst>
              <a:gd fmla="val 50000" name="adj1"/>
              <a:gd fmla="val 50000" name="adj2"/>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highlight>
                <a:schemeClr val="accent2"/>
              </a:highlight>
            </a:endParaRPr>
          </a:p>
        </p:txBody>
      </p:sp>
      <p:sp>
        <p:nvSpPr>
          <p:cNvPr id="471" name="Google Shape;471;p44"/>
          <p:cNvSpPr/>
          <p:nvPr/>
        </p:nvSpPr>
        <p:spPr>
          <a:xfrm>
            <a:off x="2497338" y="3126875"/>
            <a:ext cx="299100" cy="234900"/>
          </a:xfrm>
          <a:prstGeom prst="noSmoking">
            <a:avLst>
              <a:gd fmla="val 18750"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4"/>
          <p:cNvSpPr txBox="1"/>
          <p:nvPr/>
        </p:nvSpPr>
        <p:spPr>
          <a:xfrm>
            <a:off x="649575" y="3355475"/>
            <a:ext cx="4180500" cy="846300"/>
          </a:xfrm>
          <a:prstGeom prst="rect">
            <a:avLst/>
          </a:prstGeom>
          <a:noFill/>
          <a:ln>
            <a:noFill/>
          </a:ln>
        </p:spPr>
        <p:txBody>
          <a:bodyPr anchorCtr="0" anchor="ctr" bIns="34275" lIns="68575" spcFirstLastPara="1" rIns="68575" wrap="square" tIns="34275">
            <a:noAutofit/>
          </a:bodyPr>
          <a:lstStyle/>
          <a:p>
            <a:pPr indent="0" lvl="0" marL="0" marR="0" rtl="0" algn="just">
              <a:lnSpc>
                <a:spcPct val="90000"/>
              </a:lnSpc>
              <a:spcBef>
                <a:spcPts val="800"/>
              </a:spcBef>
              <a:spcAft>
                <a:spcPts val="0"/>
              </a:spcAft>
              <a:buNone/>
            </a:pPr>
            <a:r>
              <a:rPr lang="es-419" sz="1500">
                <a:solidFill>
                  <a:srgbClr val="888888"/>
                </a:solidFill>
              </a:rPr>
              <a:t>Si se una probabilidad muy alta, el algoritmo genético se reduce a una búsqueda aleatoria.</a:t>
            </a:r>
            <a:endParaRPr sz="1500">
              <a:solidFill>
                <a:srgbClr val="888888"/>
              </a:solidFill>
            </a:endParaRPr>
          </a:p>
          <a:p>
            <a:pPr indent="0" lvl="0" marL="0" marR="0" rtl="0" algn="just">
              <a:lnSpc>
                <a:spcPct val="90000"/>
              </a:lnSpc>
              <a:spcBef>
                <a:spcPts val="800"/>
              </a:spcBef>
              <a:spcAft>
                <a:spcPts val="0"/>
              </a:spcAft>
              <a:buNone/>
            </a:pPr>
            <a:r>
              <a:t/>
            </a:r>
            <a:endParaRPr sz="1500"/>
          </a:p>
        </p:txBody>
      </p:sp>
      <p:pic>
        <p:nvPicPr>
          <p:cNvPr id="473" name="Google Shape;473;p44"/>
          <p:cNvPicPr preferRelativeResize="0"/>
          <p:nvPr/>
        </p:nvPicPr>
        <p:blipFill>
          <a:blip r:embed="rId4">
            <a:alphaModFix/>
          </a:blip>
          <a:stretch>
            <a:fillRect/>
          </a:stretch>
        </p:blipFill>
        <p:spPr>
          <a:xfrm>
            <a:off x="1309703" y="3976775"/>
            <a:ext cx="2674395" cy="84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descr="Forma, Rectángulo&#10;&#10;Descripción generada automáticamente" id="478" name="Google Shape;478;p45"/>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479" name="Google Shape;479;p45"/>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a:t>
            </a:r>
            <a:r>
              <a:rPr lang="es-419" sz="2700">
                <a:solidFill>
                  <a:srgbClr val="F2F2F2"/>
                </a:solidFill>
                <a:latin typeface="Arial"/>
                <a:ea typeface="Arial"/>
                <a:cs typeface="Arial"/>
                <a:sym typeface="Arial"/>
              </a:rPr>
              <a:t>Operadores de mutación</a:t>
            </a:r>
            <a:r>
              <a:rPr lang="es-419" sz="1300">
                <a:solidFill>
                  <a:srgbClr val="F2F2F2"/>
                </a:solidFill>
                <a:latin typeface="Arial"/>
                <a:ea typeface="Arial"/>
                <a:cs typeface="Arial"/>
                <a:sym typeface="Arial"/>
              </a:rPr>
              <a:t>[3]</a:t>
            </a:r>
            <a:r>
              <a:rPr lang="es-419" sz="1300">
                <a:solidFill>
                  <a:srgbClr val="F2F2F2"/>
                </a:solidFill>
                <a:latin typeface="Arial"/>
                <a:ea typeface="Arial"/>
                <a:cs typeface="Arial"/>
                <a:sym typeface="Arial"/>
              </a:rPr>
              <a:t> </a:t>
            </a:r>
            <a:endParaRPr sz="1900"/>
          </a:p>
        </p:txBody>
      </p:sp>
      <p:grpSp>
        <p:nvGrpSpPr>
          <p:cNvPr id="480" name="Google Shape;480;p45"/>
          <p:cNvGrpSpPr/>
          <p:nvPr/>
        </p:nvGrpSpPr>
        <p:grpSpPr>
          <a:xfrm>
            <a:off x="644838" y="3864550"/>
            <a:ext cx="8034925" cy="643500"/>
            <a:chOff x="1593000" y="2322568"/>
            <a:chExt cx="5957975" cy="643500"/>
          </a:xfrm>
        </p:grpSpPr>
        <p:sp>
          <p:nvSpPr>
            <p:cNvPr id="481" name="Google Shape;481;p4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5"/>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5"/>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419" sz="1500">
                  <a:solidFill>
                    <a:srgbClr val="FFFFFF"/>
                  </a:solidFill>
                  <a:latin typeface="Roboto Medium"/>
                  <a:ea typeface="Roboto Medium"/>
                  <a:cs typeface="Roboto Medium"/>
                  <a:sym typeface="Roboto Medium"/>
                </a:rPr>
                <a:t>Inversion Mutation</a:t>
              </a:r>
              <a:endParaRPr sz="1500">
                <a:solidFill>
                  <a:srgbClr val="FFFFFF"/>
                </a:solidFill>
                <a:latin typeface="Roboto"/>
                <a:ea typeface="Roboto"/>
                <a:cs typeface="Roboto"/>
                <a:sym typeface="Roboto"/>
              </a:endParaRPr>
            </a:p>
          </p:txBody>
        </p:sp>
        <p:sp>
          <p:nvSpPr>
            <p:cNvPr id="485" name="Google Shape;485;p45"/>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5"/>
            <p:cNvSpPr/>
            <p:nvPr/>
          </p:nvSpPr>
          <p:spPr>
            <a:xfrm>
              <a:off x="1593000" y="2322575"/>
              <a:ext cx="6900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2600">
                  <a:solidFill>
                    <a:srgbClr val="FFFFFF"/>
                  </a:solidFill>
                  <a:latin typeface="Roboto Thin"/>
                  <a:ea typeface="Roboto Thin"/>
                  <a:cs typeface="Roboto Thin"/>
                  <a:sym typeface="Roboto Thin"/>
                </a:rPr>
                <a:t>05</a:t>
              </a:r>
              <a:endParaRPr sz="2600">
                <a:solidFill>
                  <a:srgbClr val="FFFFFF"/>
                </a:solidFill>
                <a:latin typeface="Roboto Thin"/>
                <a:ea typeface="Roboto Thin"/>
                <a:cs typeface="Roboto Thin"/>
                <a:sym typeface="Roboto Thin"/>
              </a:endParaRPr>
            </a:p>
          </p:txBody>
        </p:sp>
        <p:sp>
          <p:nvSpPr>
            <p:cNvPr id="487" name="Google Shape;487;p4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800">
                <a:solidFill>
                  <a:srgbClr val="0C58D3"/>
                </a:solidFill>
                <a:latin typeface="Roboto"/>
                <a:ea typeface="Roboto"/>
                <a:cs typeface="Roboto"/>
                <a:sym typeface="Roboto"/>
              </a:endParaRPr>
            </a:p>
          </p:txBody>
        </p:sp>
      </p:grpSp>
      <p:grpSp>
        <p:nvGrpSpPr>
          <p:cNvPr id="488" name="Google Shape;488;p45"/>
          <p:cNvGrpSpPr/>
          <p:nvPr/>
        </p:nvGrpSpPr>
        <p:grpSpPr>
          <a:xfrm>
            <a:off x="644838" y="3209682"/>
            <a:ext cx="8034925" cy="643500"/>
            <a:chOff x="1593000" y="2322568"/>
            <a:chExt cx="5957975" cy="643500"/>
          </a:xfrm>
        </p:grpSpPr>
        <p:sp>
          <p:nvSpPr>
            <p:cNvPr id="489" name="Google Shape;489;p4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5"/>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5"/>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419" sz="1500">
                  <a:solidFill>
                    <a:srgbClr val="FFFFFF"/>
                  </a:solidFill>
                  <a:latin typeface="Roboto Medium"/>
                  <a:ea typeface="Roboto Medium"/>
                  <a:cs typeface="Roboto Medium"/>
                  <a:sym typeface="Roboto Medium"/>
                </a:rPr>
                <a:t>Scramble Mutation</a:t>
              </a:r>
              <a:endParaRPr sz="1500">
                <a:solidFill>
                  <a:srgbClr val="FFFFFF"/>
                </a:solidFill>
                <a:latin typeface="Roboto"/>
                <a:ea typeface="Roboto"/>
                <a:cs typeface="Roboto"/>
                <a:sym typeface="Roboto"/>
              </a:endParaRPr>
            </a:p>
          </p:txBody>
        </p:sp>
        <p:sp>
          <p:nvSpPr>
            <p:cNvPr id="493" name="Google Shape;493;p45"/>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5"/>
            <p:cNvSpPr/>
            <p:nvPr/>
          </p:nvSpPr>
          <p:spPr>
            <a:xfrm>
              <a:off x="1593000" y="2322575"/>
              <a:ext cx="6900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495" name="Google Shape;495;p4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800">
                <a:solidFill>
                  <a:srgbClr val="0C58D3"/>
                </a:solidFill>
                <a:latin typeface="Roboto"/>
                <a:ea typeface="Roboto"/>
                <a:cs typeface="Roboto"/>
                <a:sym typeface="Roboto"/>
              </a:endParaRPr>
            </a:p>
          </p:txBody>
        </p:sp>
      </p:grpSp>
      <p:grpSp>
        <p:nvGrpSpPr>
          <p:cNvPr id="496" name="Google Shape;496;p45"/>
          <p:cNvGrpSpPr/>
          <p:nvPr/>
        </p:nvGrpSpPr>
        <p:grpSpPr>
          <a:xfrm>
            <a:off x="644838" y="2554787"/>
            <a:ext cx="8034925" cy="643500"/>
            <a:chOff x="1593000" y="2322568"/>
            <a:chExt cx="5957975" cy="643500"/>
          </a:xfrm>
        </p:grpSpPr>
        <p:sp>
          <p:nvSpPr>
            <p:cNvPr id="497" name="Google Shape;497;p4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5"/>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5"/>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419" sz="1500">
                  <a:solidFill>
                    <a:srgbClr val="FFFFFF"/>
                  </a:solidFill>
                  <a:latin typeface="Roboto Medium"/>
                  <a:ea typeface="Roboto Medium"/>
                  <a:cs typeface="Roboto Medium"/>
                  <a:sym typeface="Roboto Medium"/>
                </a:rPr>
                <a:t>Swap Mutation</a:t>
              </a:r>
              <a:endParaRPr sz="1500">
                <a:solidFill>
                  <a:srgbClr val="FFFFFF"/>
                </a:solidFill>
                <a:latin typeface="Roboto"/>
                <a:ea typeface="Roboto"/>
                <a:cs typeface="Roboto"/>
                <a:sym typeface="Roboto"/>
              </a:endParaRPr>
            </a:p>
          </p:txBody>
        </p:sp>
        <p:sp>
          <p:nvSpPr>
            <p:cNvPr id="501" name="Google Shape;501;p45"/>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5"/>
            <p:cNvSpPr/>
            <p:nvPr/>
          </p:nvSpPr>
          <p:spPr>
            <a:xfrm>
              <a:off x="1593000" y="2322575"/>
              <a:ext cx="6900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503" name="Google Shape;503;p4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800">
                <a:solidFill>
                  <a:srgbClr val="0C58D3"/>
                </a:solidFill>
                <a:latin typeface="Roboto"/>
                <a:ea typeface="Roboto"/>
                <a:cs typeface="Roboto"/>
                <a:sym typeface="Roboto"/>
              </a:endParaRPr>
            </a:p>
          </p:txBody>
        </p:sp>
      </p:grpSp>
      <p:grpSp>
        <p:nvGrpSpPr>
          <p:cNvPr id="504" name="Google Shape;504;p45"/>
          <p:cNvGrpSpPr/>
          <p:nvPr/>
        </p:nvGrpSpPr>
        <p:grpSpPr>
          <a:xfrm>
            <a:off x="644838" y="1899926"/>
            <a:ext cx="8034925" cy="643500"/>
            <a:chOff x="1593000" y="2322568"/>
            <a:chExt cx="5957975" cy="643500"/>
          </a:xfrm>
        </p:grpSpPr>
        <p:sp>
          <p:nvSpPr>
            <p:cNvPr id="505" name="Google Shape;505;p4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5"/>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419" sz="1500">
                  <a:solidFill>
                    <a:srgbClr val="FFFFFF"/>
                  </a:solidFill>
                  <a:latin typeface="Roboto Medium"/>
                  <a:ea typeface="Roboto Medium"/>
                  <a:cs typeface="Roboto Medium"/>
                  <a:sym typeface="Roboto Medium"/>
                </a:rPr>
                <a:t>Random Resetting</a:t>
              </a:r>
              <a:endParaRPr sz="1500">
                <a:solidFill>
                  <a:srgbClr val="FFFFFF"/>
                </a:solidFill>
                <a:latin typeface="Roboto"/>
                <a:ea typeface="Roboto"/>
                <a:cs typeface="Roboto"/>
                <a:sym typeface="Roboto"/>
              </a:endParaRPr>
            </a:p>
          </p:txBody>
        </p:sp>
        <p:sp>
          <p:nvSpPr>
            <p:cNvPr id="509" name="Google Shape;509;p45"/>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5"/>
            <p:cNvSpPr/>
            <p:nvPr/>
          </p:nvSpPr>
          <p:spPr>
            <a:xfrm>
              <a:off x="1593000" y="2322575"/>
              <a:ext cx="6900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511" name="Google Shape;511;p4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800">
                <a:solidFill>
                  <a:srgbClr val="0C58D3"/>
                </a:solidFill>
                <a:latin typeface="Roboto"/>
                <a:ea typeface="Roboto"/>
                <a:cs typeface="Roboto"/>
                <a:sym typeface="Roboto"/>
              </a:endParaRPr>
            </a:p>
          </p:txBody>
        </p:sp>
      </p:grpSp>
      <p:grpSp>
        <p:nvGrpSpPr>
          <p:cNvPr id="512" name="Google Shape;512;p45"/>
          <p:cNvGrpSpPr/>
          <p:nvPr/>
        </p:nvGrpSpPr>
        <p:grpSpPr>
          <a:xfrm>
            <a:off x="644838" y="1245050"/>
            <a:ext cx="8034925" cy="643500"/>
            <a:chOff x="1593000" y="2322568"/>
            <a:chExt cx="5957975" cy="643500"/>
          </a:xfrm>
        </p:grpSpPr>
        <p:sp>
          <p:nvSpPr>
            <p:cNvPr id="513" name="Google Shape;513;p4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5"/>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419">
                  <a:solidFill>
                    <a:srgbClr val="FFFFFF"/>
                  </a:solidFill>
                  <a:latin typeface="Roboto Medium"/>
                  <a:ea typeface="Roboto Medium"/>
                  <a:cs typeface="Roboto Medium"/>
                  <a:sym typeface="Roboto Medium"/>
                </a:rPr>
                <a:t>Bit Flip Mutation</a:t>
              </a:r>
              <a:endParaRPr>
                <a:solidFill>
                  <a:srgbClr val="FFFFFF"/>
                </a:solidFill>
                <a:latin typeface="Roboto"/>
                <a:ea typeface="Roboto"/>
                <a:cs typeface="Roboto"/>
                <a:sym typeface="Roboto"/>
              </a:endParaRPr>
            </a:p>
          </p:txBody>
        </p:sp>
        <p:sp>
          <p:nvSpPr>
            <p:cNvPr id="517" name="Google Shape;517;p45"/>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5"/>
            <p:cNvSpPr/>
            <p:nvPr/>
          </p:nvSpPr>
          <p:spPr>
            <a:xfrm>
              <a:off x="1593000" y="2322575"/>
              <a:ext cx="6900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519" name="Google Shape;519;p4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800">
                <a:solidFill>
                  <a:srgbClr val="0C58D3"/>
                </a:solidFill>
                <a:latin typeface="Roboto"/>
                <a:ea typeface="Roboto"/>
                <a:cs typeface="Roboto"/>
                <a:sym typeface="Roboto"/>
              </a:endParaRPr>
            </a:p>
          </p:txBody>
        </p:sp>
      </p:grpSp>
      <p:sp>
        <p:nvSpPr>
          <p:cNvPr id="520" name="Google Shape;520;p45"/>
          <p:cNvSpPr txBox="1"/>
          <p:nvPr/>
        </p:nvSpPr>
        <p:spPr>
          <a:xfrm>
            <a:off x="1783122" y="4566050"/>
            <a:ext cx="6257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1100">
                <a:solidFill>
                  <a:schemeClr val="dk1"/>
                </a:solidFill>
                <a:highlight>
                  <a:srgbClr val="FFFFFF"/>
                </a:highlight>
              </a:rPr>
              <a:t>“</a:t>
            </a:r>
            <a:r>
              <a:rPr i="1" lang="es-419" sz="1100">
                <a:solidFill>
                  <a:schemeClr val="dk1"/>
                </a:solidFill>
                <a:highlight>
                  <a:srgbClr val="FFFFFF"/>
                </a:highlight>
              </a:rPr>
              <a:t> Esta no es una lista exhaustiva, el diseñador de AG podría encontrar una manera más útil para la mutación  o un operador de mutación específico del problema</a:t>
            </a:r>
            <a:r>
              <a:rPr i="1" lang="es-419" sz="1100">
                <a:solidFill>
                  <a:schemeClr val="dk1"/>
                </a:solidFill>
                <a:highlight>
                  <a:srgbClr val="FFFFFF"/>
                </a:highlight>
              </a:rPr>
              <a:t>”</a:t>
            </a:r>
            <a:endParaRPr i="1" sz="1300">
              <a:latin typeface="Calibri"/>
              <a:ea typeface="Calibri"/>
              <a:cs typeface="Calibri"/>
              <a:sym typeface="Calibri"/>
            </a:endParaRPr>
          </a:p>
        </p:txBody>
      </p:sp>
      <p:pic>
        <p:nvPicPr>
          <p:cNvPr id="521" name="Google Shape;521;p45"/>
          <p:cNvPicPr preferRelativeResize="0"/>
          <p:nvPr/>
        </p:nvPicPr>
        <p:blipFill>
          <a:blip r:embed="rId4">
            <a:alphaModFix/>
          </a:blip>
          <a:stretch>
            <a:fillRect/>
          </a:stretch>
        </p:blipFill>
        <p:spPr>
          <a:xfrm>
            <a:off x="1585084" y="4569900"/>
            <a:ext cx="276141" cy="354000"/>
          </a:xfrm>
          <a:prstGeom prst="rect">
            <a:avLst/>
          </a:prstGeom>
          <a:noFill/>
          <a:ln>
            <a:noFill/>
          </a:ln>
        </p:spPr>
      </p:pic>
      <p:pic>
        <p:nvPicPr>
          <p:cNvPr id="522" name="Google Shape;522;p45"/>
          <p:cNvPicPr preferRelativeResize="0"/>
          <p:nvPr/>
        </p:nvPicPr>
        <p:blipFill>
          <a:blip r:embed="rId5">
            <a:alphaModFix/>
          </a:blip>
          <a:stretch>
            <a:fillRect/>
          </a:stretch>
        </p:blipFill>
        <p:spPr>
          <a:xfrm>
            <a:off x="4660350" y="1392819"/>
            <a:ext cx="3863631" cy="247162"/>
          </a:xfrm>
          <a:prstGeom prst="rect">
            <a:avLst/>
          </a:prstGeom>
          <a:noFill/>
          <a:ln>
            <a:noFill/>
          </a:ln>
        </p:spPr>
      </p:pic>
      <p:pic>
        <p:nvPicPr>
          <p:cNvPr id="523" name="Google Shape;523;p45"/>
          <p:cNvPicPr preferRelativeResize="0"/>
          <p:nvPr/>
        </p:nvPicPr>
        <p:blipFill>
          <a:blip r:embed="rId6">
            <a:alphaModFix/>
          </a:blip>
          <a:stretch>
            <a:fillRect/>
          </a:stretch>
        </p:blipFill>
        <p:spPr>
          <a:xfrm>
            <a:off x="4698375" y="2740144"/>
            <a:ext cx="3863624" cy="247150"/>
          </a:xfrm>
          <a:prstGeom prst="rect">
            <a:avLst/>
          </a:prstGeom>
          <a:noFill/>
          <a:ln>
            <a:noFill/>
          </a:ln>
        </p:spPr>
      </p:pic>
      <p:pic>
        <p:nvPicPr>
          <p:cNvPr id="524" name="Google Shape;524;p45"/>
          <p:cNvPicPr preferRelativeResize="0"/>
          <p:nvPr/>
        </p:nvPicPr>
        <p:blipFill>
          <a:blip r:embed="rId7">
            <a:alphaModFix/>
          </a:blip>
          <a:stretch>
            <a:fillRect/>
          </a:stretch>
        </p:blipFill>
        <p:spPr>
          <a:xfrm>
            <a:off x="4698375" y="3407850"/>
            <a:ext cx="3863625" cy="247150"/>
          </a:xfrm>
          <a:prstGeom prst="rect">
            <a:avLst/>
          </a:prstGeom>
          <a:noFill/>
          <a:ln>
            <a:noFill/>
          </a:ln>
        </p:spPr>
      </p:pic>
      <p:pic>
        <p:nvPicPr>
          <p:cNvPr id="525" name="Google Shape;525;p45"/>
          <p:cNvPicPr preferRelativeResize="0"/>
          <p:nvPr/>
        </p:nvPicPr>
        <p:blipFill>
          <a:blip r:embed="rId8">
            <a:alphaModFix/>
          </a:blip>
          <a:stretch>
            <a:fillRect/>
          </a:stretch>
        </p:blipFill>
        <p:spPr>
          <a:xfrm>
            <a:off x="4639575" y="4073150"/>
            <a:ext cx="3863624" cy="247150"/>
          </a:xfrm>
          <a:prstGeom prst="rect">
            <a:avLst/>
          </a:prstGeom>
          <a:noFill/>
          <a:ln>
            <a:noFill/>
          </a:ln>
        </p:spPr>
      </p:pic>
      <p:pic>
        <p:nvPicPr>
          <p:cNvPr id="526" name="Google Shape;526;p45"/>
          <p:cNvPicPr preferRelativeResize="0"/>
          <p:nvPr/>
        </p:nvPicPr>
        <p:blipFill>
          <a:blip r:embed="rId9">
            <a:alphaModFix/>
          </a:blip>
          <a:stretch>
            <a:fillRect/>
          </a:stretch>
        </p:blipFill>
        <p:spPr>
          <a:xfrm>
            <a:off x="4698375" y="2080669"/>
            <a:ext cx="3863626" cy="229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descr="Forma, Rectángulo&#10;&#10;Descripción generada automáticamente" id="531" name="Google Shape;531;p46"/>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532" name="Google Shape;532;p46"/>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a:t>
            </a:r>
            <a:r>
              <a:rPr lang="es-419" sz="2700">
                <a:solidFill>
                  <a:srgbClr val="F2F2F2"/>
                </a:solidFill>
                <a:latin typeface="Arial"/>
                <a:ea typeface="Arial"/>
                <a:cs typeface="Arial"/>
                <a:sym typeface="Arial"/>
              </a:rPr>
              <a:t>Ejemplo</a:t>
            </a:r>
            <a:endParaRPr/>
          </a:p>
        </p:txBody>
      </p:sp>
      <p:pic>
        <p:nvPicPr>
          <p:cNvPr id="533" name="Google Shape;533;p46"/>
          <p:cNvPicPr preferRelativeResize="0"/>
          <p:nvPr/>
        </p:nvPicPr>
        <p:blipFill>
          <a:blip r:embed="rId4">
            <a:alphaModFix/>
          </a:blip>
          <a:stretch>
            <a:fillRect/>
          </a:stretch>
        </p:blipFill>
        <p:spPr>
          <a:xfrm>
            <a:off x="312550" y="1361000"/>
            <a:ext cx="4259450" cy="2764137"/>
          </a:xfrm>
          <a:prstGeom prst="rect">
            <a:avLst/>
          </a:prstGeom>
          <a:noFill/>
          <a:ln>
            <a:noFill/>
          </a:ln>
        </p:spPr>
      </p:pic>
      <p:sp>
        <p:nvSpPr>
          <p:cNvPr id="534" name="Google Shape;534;p46"/>
          <p:cNvSpPr txBox="1"/>
          <p:nvPr/>
        </p:nvSpPr>
        <p:spPr>
          <a:xfrm>
            <a:off x="4790450" y="2989513"/>
            <a:ext cx="4189200" cy="9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50">
                <a:solidFill>
                  <a:srgbClr val="202122"/>
                </a:solidFill>
                <a:highlight>
                  <a:srgbClr val="FFFFFF"/>
                </a:highlight>
                <a:latin typeface="Calibri"/>
                <a:ea typeface="Calibri"/>
                <a:cs typeface="Calibri"/>
                <a:sym typeface="Calibri"/>
              </a:rPr>
              <a:t>¿Cuál es la ruta más corta posible que visita cada nodo exactamente una vez y al finalizar regresa a la ciudad origen?</a:t>
            </a:r>
            <a:endParaRPr sz="2000">
              <a:latin typeface="Calibri"/>
              <a:ea typeface="Calibri"/>
              <a:cs typeface="Calibri"/>
              <a:sym typeface="Calibri"/>
            </a:endParaRPr>
          </a:p>
        </p:txBody>
      </p:sp>
      <p:sp>
        <p:nvSpPr>
          <p:cNvPr id="535" name="Google Shape;535;p46"/>
          <p:cNvSpPr txBox="1"/>
          <p:nvPr/>
        </p:nvSpPr>
        <p:spPr>
          <a:xfrm>
            <a:off x="4862275" y="1447200"/>
            <a:ext cx="3864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200">
                <a:latin typeface="Calibri"/>
                <a:ea typeface="Calibri"/>
                <a:cs typeface="Calibri"/>
                <a:sym typeface="Calibri"/>
              </a:rPr>
              <a:t>Problema del viajante  (TSP)</a:t>
            </a:r>
            <a:endParaRPr b="1" sz="2200">
              <a:latin typeface="Calibri"/>
              <a:ea typeface="Calibri"/>
              <a:cs typeface="Calibri"/>
              <a:sym typeface="Calibri"/>
            </a:endParaRPr>
          </a:p>
        </p:txBody>
      </p:sp>
      <p:sp>
        <p:nvSpPr>
          <p:cNvPr id="536" name="Google Shape;536;p46"/>
          <p:cNvSpPr txBox="1"/>
          <p:nvPr/>
        </p:nvSpPr>
        <p:spPr>
          <a:xfrm>
            <a:off x="4628300" y="2043013"/>
            <a:ext cx="4189200" cy="946500"/>
          </a:xfrm>
          <a:prstGeom prst="rect">
            <a:avLst/>
          </a:prstGeom>
          <a:noFill/>
          <a:ln>
            <a:noFill/>
          </a:ln>
        </p:spPr>
        <p:txBody>
          <a:bodyPr anchorCtr="0" anchor="t" bIns="91425" lIns="91425" spcFirstLastPara="1" rIns="91425" wrap="square" tIns="91425">
            <a:spAutoFit/>
          </a:bodyPr>
          <a:lstStyle/>
          <a:p>
            <a:pPr indent="-333375" lvl="0" marL="457200" rtl="0" algn="l">
              <a:spcBef>
                <a:spcPts val="0"/>
              </a:spcBef>
              <a:spcAft>
                <a:spcPts val="0"/>
              </a:spcAft>
              <a:buClr>
                <a:srgbClr val="202122"/>
              </a:buClr>
              <a:buSzPts val="1650"/>
              <a:buFont typeface="Calibri"/>
              <a:buChar char="●"/>
            </a:pPr>
            <a:r>
              <a:rPr lang="es-419" sz="1650">
                <a:solidFill>
                  <a:srgbClr val="202122"/>
                </a:solidFill>
                <a:highlight>
                  <a:srgbClr val="FFFFFF"/>
                </a:highlight>
                <a:latin typeface="Calibri"/>
                <a:ea typeface="Calibri"/>
                <a:cs typeface="Calibri"/>
                <a:sym typeface="Calibri"/>
              </a:rPr>
              <a:t>Problema de optimización combinatoria</a:t>
            </a:r>
            <a:endParaRPr sz="1650">
              <a:solidFill>
                <a:srgbClr val="202122"/>
              </a:solidFill>
              <a:highlight>
                <a:srgbClr val="FFFFFF"/>
              </a:highlight>
              <a:latin typeface="Calibri"/>
              <a:ea typeface="Calibri"/>
              <a:cs typeface="Calibri"/>
              <a:sym typeface="Calibri"/>
            </a:endParaRPr>
          </a:p>
          <a:p>
            <a:pPr indent="-333375" lvl="0" marL="457200" rtl="0" algn="l">
              <a:spcBef>
                <a:spcPts val="0"/>
              </a:spcBef>
              <a:spcAft>
                <a:spcPts val="0"/>
              </a:spcAft>
              <a:buClr>
                <a:srgbClr val="202122"/>
              </a:buClr>
              <a:buSzPts val="1650"/>
              <a:buFont typeface="Calibri"/>
              <a:buChar char="●"/>
            </a:pPr>
            <a:r>
              <a:rPr lang="es-419" sz="1650">
                <a:solidFill>
                  <a:srgbClr val="202122"/>
                </a:solidFill>
                <a:highlight>
                  <a:srgbClr val="FFFFFF"/>
                </a:highlight>
                <a:latin typeface="Calibri"/>
                <a:ea typeface="Calibri"/>
                <a:cs typeface="Calibri"/>
                <a:sym typeface="Calibri"/>
              </a:rPr>
              <a:t>Problema NP-Hard</a:t>
            </a:r>
            <a:endParaRPr sz="1650">
              <a:solidFill>
                <a:srgbClr val="202122"/>
              </a:solidFill>
              <a:highlight>
                <a:srgbClr val="FFFFFF"/>
              </a:highlight>
              <a:latin typeface="Calibri"/>
              <a:ea typeface="Calibri"/>
              <a:cs typeface="Calibri"/>
              <a:sym typeface="Calibri"/>
            </a:endParaRPr>
          </a:p>
          <a:p>
            <a:pPr indent="-333375" lvl="0" marL="457200" rtl="0" algn="l">
              <a:spcBef>
                <a:spcPts val="0"/>
              </a:spcBef>
              <a:spcAft>
                <a:spcPts val="0"/>
              </a:spcAft>
              <a:buClr>
                <a:srgbClr val="202122"/>
              </a:buClr>
              <a:buSzPts val="1650"/>
              <a:buFont typeface="Calibri"/>
              <a:buChar char="●"/>
            </a:pPr>
            <a:r>
              <a:rPr lang="es-419" sz="1650">
                <a:solidFill>
                  <a:srgbClr val="202122"/>
                </a:solidFill>
                <a:highlight>
                  <a:srgbClr val="FFFFFF"/>
                </a:highlight>
                <a:latin typeface="Calibri"/>
                <a:ea typeface="Calibri"/>
                <a:cs typeface="Calibri"/>
                <a:sym typeface="Calibri"/>
              </a:rPr>
              <a:t>O(n)=n!</a:t>
            </a:r>
            <a:endParaRPr sz="1650">
              <a:solidFill>
                <a:srgbClr val="202122"/>
              </a:solidFill>
              <a:highlight>
                <a:srgbClr val="FFFFFF"/>
              </a:highlight>
              <a:latin typeface="Calibri"/>
              <a:ea typeface="Calibri"/>
              <a:cs typeface="Calibri"/>
              <a:sym typeface="Calibri"/>
            </a:endParaRPr>
          </a:p>
        </p:txBody>
      </p:sp>
      <p:sp>
        <p:nvSpPr>
          <p:cNvPr id="537" name="Google Shape;537;p46"/>
          <p:cNvSpPr txBox="1"/>
          <p:nvPr/>
        </p:nvSpPr>
        <p:spPr>
          <a:xfrm>
            <a:off x="198075" y="4221175"/>
            <a:ext cx="9144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419">
                <a:latin typeface="Calibri"/>
                <a:ea typeface="Calibri"/>
                <a:cs typeface="Calibri"/>
                <a:sym typeface="Calibri"/>
              </a:rPr>
              <a:t>Abdulkarim, H. A., &amp; Alshammari, I. F. (2015). Comparison of algorithms for solving traveling salesman problem. International Journal of Engineering and Advanced Technology, 4(6), 76-79.</a:t>
            </a:r>
            <a:endParaRPr b="1">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descr="Forma, Rectángulo&#10;&#10;Descripción generada automáticamente" id="542" name="Google Shape;542;p47"/>
          <p:cNvPicPr preferRelativeResize="0"/>
          <p:nvPr>
            <p:ph idx="1" type="body"/>
          </p:nvPr>
        </p:nvPicPr>
        <p:blipFill rotWithShape="1">
          <a:blip r:embed="rId3">
            <a:alphaModFix/>
          </a:blip>
          <a:srcRect b="0" l="0" r="0" t="0"/>
          <a:stretch/>
        </p:blipFill>
        <p:spPr>
          <a:xfrm>
            <a:off x="4475" y="2600"/>
            <a:ext cx="9144000" cy="1108200"/>
          </a:xfrm>
          <a:prstGeom prst="rect">
            <a:avLst/>
          </a:prstGeom>
          <a:noFill/>
          <a:ln>
            <a:noFill/>
          </a:ln>
        </p:spPr>
      </p:pic>
      <p:sp>
        <p:nvSpPr>
          <p:cNvPr id="543" name="Google Shape;543;p47"/>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a:t>
            </a:r>
            <a:r>
              <a:rPr lang="es-419" sz="2700">
                <a:solidFill>
                  <a:srgbClr val="F2F2F2"/>
                </a:solidFill>
                <a:latin typeface="Arial"/>
                <a:ea typeface="Arial"/>
                <a:cs typeface="Arial"/>
                <a:sym typeface="Arial"/>
              </a:rPr>
              <a:t>Ejemplo</a:t>
            </a:r>
            <a:endParaRPr/>
          </a:p>
        </p:txBody>
      </p:sp>
      <p:pic>
        <p:nvPicPr>
          <p:cNvPr id="544" name="Google Shape;544;p47"/>
          <p:cNvPicPr preferRelativeResize="0"/>
          <p:nvPr/>
        </p:nvPicPr>
        <p:blipFill>
          <a:blip r:embed="rId4">
            <a:alphaModFix/>
          </a:blip>
          <a:stretch>
            <a:fillRect/>
          </a:stretch>
        </p:blipFill>
        <p:spPr>
          <a:xfrm>
            <a:off x="6867350" y="2493826"/>
            <a:ext cx="1867175" cy="852550"/>
          </a:xfrm>
          <a:prstGeom prst="rect">
            <a:avLst/>
          </a:prstGeom>
          <a:noFill/>
          <a:ln cap="flat" cmpd="sng" w="28575">
            <a:solidFill>
              <a:schemeClr val="dk2"/>
            </a:solidFill>
            <a:prstDash val="solid"/>
            <a:round/>
            <a:headEnd len="sm" w="sm" type="none"/>
            <a:tailEnd len="sm" w="sm" type="none"/>
          </a:ln>
        </p:spPr>
      </p:pic>
      <p:pic>
        <p:nvPicPr>
          <p:cNvPr id="545" name="Google Shape;545;p47"/>
          <p:cNvPicPr preferRelativeResize="0"/>
          <p:nvPr/>
        </p:nvPicPr>
        <p:blipFill>
          <a:blip r:embed="rId5">
            <a:alphaModFix/>
          </a:blip>
          <a:stretch>
            <a:fillRect/>
          </a:stretch>
        </p:blipFill>
        <p:spPr>
          <a:xfrm>
            <a:off x="186775" y="1110800"/>
            <a:ext cx="5976775" cy="2873275"/>
          </a:xfrm>
          <a:prstGeom prst="rect">
            <a:avLst/>
          </a:prstGeom>
          <a:noFill/>
          <a:ln>
            <a:noFill/>
          </a:ln>
        </p:spPr>
      </p:pic>
      <p:sp>
        <p:nvSpPr>
          <p:cNvPr id="546" name="Google Shape;546;p47"/>
          <p:cNvSpPr txBox="1"/>
          <p:nvPr/>
        </p:nvSpPr>
        <p:spPr>
          <a:xfrm>
            <a:off x="6303875" y="1263188"/>
            <a:ext cx="2844600" cy="6156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Calibri"/>
                <a:ea typeface="Calibri"/>
                <a:cs typeface="Calibri"/>
                <a:sym typeface="Calibri"/>
              </a:rPr>
              <a:t>Cálculo de probabilidad para problema de minimización </a:t>
            </a:r>
            <a:endParaRPr b="1">
              <a:latin typeface="Calibri"/>
              <a:ea typeface="Calibri"/>
              <a:cs typeface="Calibri"/>
              <a:sym typeface="Calibri"/>
            </a:endParaRPr>
          </a:p>
        </p:txBody>
      </p:sp>
      <p:cxnSp>
        <p:nvCxnSpPr>
          <p:cNvPr id="547" name="Google Shape;547;p47"/>
          <p:cNvCxnSpPr>
            <a:stCxn id="546" idx="1"/>
          </p:cNvCxnSpPr>
          <p:nvPr/>
        </p:nvCxnSpPr>
        <p:spPr>
          <a:xfrm rot="10800000">
            <a:off x="4209575" y="1479788"/>
            <a:ext cx="2094300" cy="91200"/>
          </a:xfrm>
          <a:prstGeom prst="straightConnector1">
            <a:avLst/>
          </a:prstGeom>
          <a:noFill/>
          <a:ln cap="flat" cmpd="sng" w="38100">
            <a:solidFill>
              <a:srgbClr val="FF0000"/>
            </a:solidFill>
            <a:prstDash val="solid"/>
            <a:round/>
            <a:headEnd len="med" w="med" type="none"/>
            <a:tailEnd len="med" w="med" type="triangle"/>
          </a:ln>
        </p:spPr>
      </p:cxnSp>
      <p:sp>
        <p:nvSpPr>
          <p:cNvPr id="548" name="Google Shape;548;p47"/>
          <p:cNvSpPr txBox="1"/>
          <p:nvPr/>
        </p:nvSpPr>
        <p:spPr>
          <a:xfrm>
            <a:off x="6569675" y="3802750"/>
            <a:ext cx="2313000" cy="6156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Calibri"/>
                <a:ea typeface="Calibri"/>
                <a:cs typeface="Calibri"/>
                <a:sym typeface="Calibri"/>
              </a:rPr>
              <a:t>Selección </a:t>
            </a:r>
            <a:r>
              <a:rPr b="1" lang="es-419">
                <a:solidFill>
                  <a:schemeClr val="dk1"/>
                </a:solidFill>
                <a:latin typeface="Calibri"/>
                <a:ea typeface="Calibri"/>
                <a:cs typeface="Calibri"/>
                <a:sym typeface="Calibri"/>
              </a:rPr>
              <a:t>de padres </a:t>
            </a:r>
            <a:r>
              <a:rPr b="1" lang="es-419">
                <a:latin typeface="Calibri"/>
                <a:ea typeface="Calibri"/>
                <a:cs typeface="Calibri"/>
                <a:sym typeface="Calibri"/>
              </a:rPr>
              <a:t>según probabilidad .</a:t>
            </a:r>
            <a:endParaRPr b="1">
              <a:latin typeface="Calibri"/>
              <a:ea typeface="Calibri"/>
              <a:cs typeface="Calibri"/>
              <a:sym typeface="Calibri"/>
            </a:endParaRPr>
          </a:p>
        </p:txBody>
      </p:sp>
      <p:cxnSp>
        <p:nvCxnSpPr>
          <p:cNvPr id="549" name="Google Shape;549;p47"/>
          <p:cNvCxnSpPr>
            <a:stCxn id="548" idx="1"/>
          </p:cNvCxnSpPr>
          <p:nvPr/>
        </p:nvCxnSpPr>
        <p:spPr>
          <a:xfrm rot="10800000">
            <a:off x="4560875" y="2503450"/>
            <a:ext cx="2008800" cy="1607100"/>
          </a:xfrm>
          <a:prstGeom prst="straightConnector1">
            <a:avLst/>
          </a:prstGeom>
          <a:noFill/>
          <a:ln cap="flat" cmpd="sng" w="28575">
            <a:solidFill>
              <a:srgbClr val="38761D"/>
            </a:solidFill>
            <a:prstDash val="solid"/>
            <a:round/>
            <a:headEnd len="med" w="med" type="none"/>
            <a:tailEnd len="med" w="med" type="triangle"/>
          </a:ln>
        </p:spPr>
      </p:cxnSp>
      <p:cxnSp>
        <p:nvCxnSpPr>
          <p:cNvPr id="550" name="Google Shape;550;p47"/>
          <p:cNvCxnSpPr/>
          <p:nvPr/>
        </p:nvCxnSpPr>
        <p:spPr>
          <a:xfrm rot="10800000">
            <a:off x="5732375" y="1580450"/>
            <a:ext cx="1264500" cy="2226900"/>
          </a:xfrm>
          <a:prstGeom prst="straightConnector1">
            <a:avLst/>
          </a:prstGeom>
          <a:noFill/>
          <a:ln cap="flat" cmpd="sng" w="28575">
            <a:solidFill>
              <a:srgbClr val="38761D"/>
            </a:solidFill>
            <a:prstDash val="solid"/>
            <a:round/>
            <a:headEnd len="med" w="med" type="none"/>
            <a:tailEnd len="med" w="med" type="triangle"/>
          </a:ln>
        </p:spPr>
      </p:cxnSp>
      <p:sp>
        <p:nvSpPr>
          <p:cNvPr id="551" name="Google Shape;551;p47"/>
          <p:cNvSpPr txBox="1"/>
          <p:nvPr/>
        </p:nvSpPr>
        <p:spPr>
          <a:xfrm>
            <a:off x="976975" y="4360875"/>
            <a:ext cx="2442300" cy="40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419">
                <a:latin typeface="Calibri"/>
                <a:ea typeface="Calibri"/>
                <a:cs typeface="Calibri"/>
                <a:sym typeface="Calibri"/>
              </a:rPr>
              <a:t>Generación aleatoria de ruta</a:t>
            </a:r>
            <a:endParaRPr b="1">
              <a:latin typeface="Calibri"/>
              <a:ea typeface="Calibri"/>
              <a:cs typeface="Calibri"/>
              <a:sym typeface="Calibri"/>
            </a:endParaRPr>
          </a:p>
        </p:txBody>
      </p:sp>
      <p:cxnSp>
        <p:nvCxnSpPr>
          <p:cNvPr id="552" name="Google Shape;552;p47"/>
          <p:cNvCxnSpPr>
            <a:stCxn id="551" idx="0"/>
          </p:cNvCxnSpPr>
          <p:nvPr/>
        </p:nvCxnSpPr>
        <p:spPr>
          <a:xfrm rot="10800000">
            <a:off x="2097625" y="1364775"/>
            <a:ext cx="100500" cy="2996100"/>
          </a:xfrm>
          <a:prstGeom prst="straightConnector1">
            <a:avLst/>
          </a:prstGeom>
          <a:noFill/>
          <a:ln cap="flat" cmpd="sng" w="28575">
            <a:solidFill>
              <a:srgbClr val="31538F"/>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descr="Forma, Rectángulo&#10;&#10;Descripción generada automáticamente" id="557" name="Google Shape;557;p48"/>
          <p:cNvPicPr preferRelativeResize="0"/>
          <p:nvPr>
            <p:ph idx="1" type="body"/>
          </p:nvPr>
        </p:nvPicPr>
        <p:blipFill rotWithShape="1">
          <a:blip r:embed="rId3">
            <a:alphaModFix/>
          </a:blip>
          <a:srcRect b="0" l="0" r="0" t="0"/>
          <a:stretch/>
        </p:blipFill>
        <p:spPr>
          <a:xfrm>
            <a:off x="4475" y="2600"/>
            <a:ext cx="9144000" cy="1108200"/>
          </a:xfrm>
          <a:prstGeom prst="rect">
            <a:avLst/>
          </a:prstGeom>
          <a:noFill/>
          <a:ln>
            <a:noFill/>
          </a:ln>
        </p:spPr>
      </p:pic>
      <p:sp>
        <p:nvSpPr>
          <p:cNvPr id="558" name="Google Shape;558;p48"/>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a:t>
            </a:r>
            <a:r>
              <a:rPr lang="es-419" sz="2700">
                <a:solidFill>
                  <a:srgbClr val="F2F2F2"/>
                </a:solidFill>
                <a:latin typeface="Arial"/>
                <a:ea typeface="Arial"/>
                <a:cs typeface="Arial"/>
                <a:sym typeface="Arial"/>
              </a:rPr>
              <a:t>Ejemplo</a:t>
            </a:r>
            <a:endParaRPr/>
          </a:p>
        </p:txBody>
      </p:sp>
      <p:sp>
        <p:nvSpPr>
          <p:cNvPr id="559" name="Google Shape;559;p48"/>
          <p:cNvSpPr txBox="1"/>
          <p:nvPr/>
        </p:nvSpPr>
        <p:spPr>
          <a:xfrm>
            <a:off x="2890550" y="1110800"/>
            <a:ext cx="3046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3600">
                <a:latin typeface="Calibri"/>
                <a:ea typeface="Calibri"/>
                <a:cs typeface="Calibri"/>
                <a:sym typeface="Calibri"/>
              </a:rPr>
              <a:t>MUTACIÓN 1</a:t>
            </a:r>
            <a:endParaRPr b="1" sz="3600">
              <a:latin typeface="Calibri"/>
              <a:ea typeface="Calibri"/>
              <a:cs typeface="Calibri"/>
              <a:sym typeface="Calibri"/>
            </a:endParaRPr>
          </a:p>
        </p:txBody>
      </p:sp>
      <p:pic>
        <p:nvPicPr>
          <p:cNvPr id="560" name="Google Shape;560;p48"/>
          <p:cNvPicPr preferRelativeResize="0"/>
          <p:nvPr/>
        </p:nvPicPr>
        <p:blipFill>
          <a:blip r:embed="rId4">
            <a:alphaModFix/>
          </a:blip>
          <a:stretch>
            <a:fillRect/>
          </a:stretch>
        </p:blipFill>
        <p:spPr>
          <a:xfrm>
            <a:off x="959838" y="2001812"/>
            <a:ext cx="6907625" cy="1778375"/>
          </a:xfrm>
          <a:prstGeom prst="rect">
            <a:avLst/>
          </a:prstGeom>
          <a:noFill/>
          <a:ln>
            <a:noFill/>
          </a:ln>
        </p:spPr>
      </p:pic>
      <p:sp>
        <p:nvSpPr>
          <p:cNvPr id="561" name="Google Shape;561;p48"/>
          <p:cNvSpPr txBox="1"/>
          <p:nvPr/>
        </p:nvSpPr>
        <p:spPr>
          <a:xfrm>
            <a:off x="2181325" y="4003275"/>
            <a:ext cx="459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800">
                <a:latin typeface="Calibri"/>
                <a:ea typeface="Calibri"/>
                <a:cs typeface="Calibri"/>
                <a:sym typeface="Calibri"/>
              </a:rPr>
              <a:t>Poca diversificación. Rápida convergencia</a:t>
            </a:r>
            <a:endParaRPr b="1" sz="18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descr="Forma, Rectángulo&#10;&#10;Descripción generada automáticamente" id="566" name="Google Shape;566;p49"/>
          <p:cNvPicPr preferRelativeResize="0"/>
          <p:nvPr>
            <p:ph idx="1" type="body"/>
          </p:nvPr>
        </p:nvPicPr>
        <p:blipFill rotWithShape="1">
          <a:blip r:embed="rId3">
            <a:alphaModFix/>
          </a:blip>
          <a:srcRect b="0" l="0" r="0" t="0"/>
          <a:stretch/>
        </p:blipFill>
        <p:spPr>
          <a:xfrm>
            <a:off x="4475" y="2600"/>
            <a:ext cx="9144000" cy="1108200"/>
          </a:xfrm>
          <a:prstGeom prst="rect">
            <a:avLst/>
          </a:prstGeom>
          <a:noFill/>
          <a:ln>
            <a:noFill/>
          </a:ln>
        </p:spPr>
      </p:pic>
      <p:sp>
        <p:nvSpPr>
          <p:cNvPr id="567" name="Google Shape;567;p49"/>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a:t>
            </a:r>
            <a:r>
              <a:rPr lang="es-419" sz="2700">
                <a:solidFill>
                  <a:srgbClr val="F2F2F2"/>
                </a:solidFill>
                <a:latin typeface="Arial"/>
                <a:ea typeface="Arial"/>
                <a:cs typeface="Arial"/>
                <a:sym typeface="Arial"/>
              </a:rPr>
              <a:t>Ejemplo</a:t>
            </a:r>
            <a:endParaRPr/>
          </a:p>
        </p:txBody>
      </p:sp>
      <p:sp>
        <p:nvSpPr>
          <p:cNvPr id="568" name="Google Shape;568;p49"/>
          <p:cNvSpPr txBox="1"/>
          <p:nvPr/>
        </p:nvSpPr>
        <p:spPr>
          <a:xfrm>
            <a:off x="3053375" y="1187000"/>
            <a:ext cx="3046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3600">
                <a:latin typeface="Calibri"/>
                <a:ea typeface="Calibri"/>
                <a:cs typeface="Calibri"/>
                <a:sym typeface="Calibri"/>
              </a:rPr>
              <a:t>MUTACIÓN 2</a:t>
            </a:r>
            <a:endParaRPr b="1" sz="3600">
              <a:latin typeface="Calibri"/>
              <a:ea typeface="Calibri"/>
              <a:cs typeface="Calibri"/>
              <a:sym typeface="Calibri"/>
            </a:endParaRPr>
          </a:p>
        </p:txBody>
      </p:sp>
      <p:pic>
        <p:nvPicPr>
          <p:cNvPr id="569" name="Google Shape;569;p49"/>
          <p:cNvPicPr preferRelativeResize="0"/>
          <p:nvPr/>
        </p:nvPicPr>
        <p:blipFill>
          <a:blip r:embed="rId4">
            <a:alphaModFix/>
          </a:blip>
          <a:stretch>
            <a:fillRect/>
          </a:stretch>
        </p:blipFill>
        <p:spPr>
          <a:xfrm>
            <a:off x="1077050" y="2002100"/>
            <a:ext cx="6912175" cy="1774750"/>
          </a:xfrm>
          <a:prstGeom prst="rect">
            <a:avLst/>
          </a:prstGeom>
          <a:noFill/>
          <a:ln>
            <a:noFill/>
          </a:ln>
        </p:spPr>
      </p:pic>
      <p:sp>
        <p:nvSpPr>
          <p:cNvPr id="570" name="Google Shape;570;p49"/>
          <p:cNvSpPr txBox="1"/>
          <p:nvPr/>
        </p:nvSpPr>
        <p:spPr>
          <a:xfrm>
            <a:off x="1389475" y="4015675"/>
            <a:ext cx="592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800">
                <a:latin typeface="Calibri"/>
                <a:ea typeface="Calibri"/>
                <a:cs typeface="Calibri"/>
                <a:sym typeface="Calibri"/>
              </a:rPr>
              <a:t>Mucha</a:t>
            </a:r>
            <a:r>
              <a:rPr b="1" lang="es-419" sz="1800">
                <a:latin typeface="Calibri"/>
                <a:ea typeface="Calibri"/>
                <a:cs typeface="Calibri"/>
                <a:sym typeface="Calibri"/>
              </a:rPr>
              <a:t> diversificación. Convergencia lenta. Mejor Busqueda</a:t>
            </a:r>
            <a:endParaRPr b="1" sz="18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descr="Forma, Rectángulo&#10;&#10;Descripción generada automáticamente" id="575" name="Google Shape;575;p50"/>
          <p:cNvPicPr preferRelativeResize="0"/>
          <p:nvPr>
            <p:ph idx="1" type="body"/>
          </p:nvPr>
        </p:nvPicPr>
        <p:blipFill rotWithShape="1">
          <a:blip r:embed="rId3">
            <a:alphaModFix/>
          </a:blip>
          <a:srcRect b="0" l="0" r="0" t="0"/>
          <a:stretch/>
        </p:blipFill>
        <p:spPr>
          <a:xfrm>
            <a:off x="4475" y="2600"/>
            <a:ext cx="9144000" cy="1108200"/>
          </a:xfrm>
          <a:prstGeom prst="rect">
            <a:avLst/>
          </a:prstGeom>
          <a:noFill/>
          <a:ln>
            <a:noFill/>
          </a:ln>
        </p:spPr>
      </p:pic>
      <p:sp>
        <p:nvSpPr>
          <p:cNvPr id="576" name="Google Shape;576;p50"/>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a:t>
            </a:r>
            <a:r>
              <a:rPr lang="es-419" sz="2700">
                <a:solidFill>
                  <a:srgbClr val="F2F2F2"/>
                </a:solidFill>
                <a:latin typeface="Arial"/>
                <a:ea typeface="Arial"/>
                <a:cs typeface="Arial"/>
                <a:sym typeface="Arial"/>
              </a:rPr>
              <a:t>Ejemplo</a:t>
            </a:r>
            <a:endParaRPr/>
          </a:p>
        </p:txBody>
      </p:sp>
      <p:pic>
        <p:nvPicPr>
          <p:cNvPr id="577" name="Google Shape;577;p50"/>
          <p:cNvPicPr preferRelativeResize="0"/>
          <p:nvPr/>
        </p:nvPicPr>
        <p:blipFill>
          <a:blip r:embed="rId4">
            <a:alphaModFix/>
          </a:blip>
          <a:stretch>
            <a:fillRect/>
          </a:stretch>
        </p:blipFill>
        <p:spPr>
          <a:xfrm>
            <a:off x="150325" y="1837900"/>
            <a:ext cx="8843349" cy="2917700"/>
          </a:xfrm>
          <a:prstGeom prst="rect">
            <a:avLst/>
          </a:prstGeom>
          <a:noFill/>
          <a:ln>
            <a:noFill/>
          </a:ln>
        </p:spPr>
      </p:pic>
      <p:sp>
        <p:nvSpPr>
          <p:cNvPr id="578" name="Google Shape;578;p50"/>
          <p:cNvSpPr txBox="1"/>
          <p:nvPr/>
        </p:nvSpPr>
        <p:spPr>
          <a:xfrm>
            <a:off x="682950" y="1243500"/>
            <a:ext cx="790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800">
                <a:latin typeface="Calibri"/>
                <a:ea typeface="Calibri"/>
                <a:cs typeface="Calibri"/>
                <a:sym typeface="Calibri"/>
              </a:rPr>
              <a:t>Ingresa la mutación a la población y se vuelven a calcular las probabilidades.</a:t>
            </a:r>
            <a:endParaRPr b="1" sz="18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descr="Forma, Rectángulo&#10;&#10;Descripción generada automáticamente" id="583" name="Google Shape;583;p51"/>
          <p:cNvPicPr preferRelativeResize="0"/>
          <p:nvPr>
            <p:ph idx="1" type="body"/>
          </p:nvPr>
        </p:nvPicPr>
        <p:blipFill rotWithShape="1">
          <a:blip r:embed="rId3">
            <a:alphaModFix/>
          </a:blip>
          <a:srcRect b="0" l="0" r="0" t="0"/>
          <a:stretch/>
        </p:blipFill>
        <p:spPr>
          <a:xfrm>
            <a:off x="4475" y="2600"/>
            <a:ext cx="9144000" cy="1108200"/>
          </a:xfrm>
          <a:prstGeom prst="rect">
            <a:avLst/>
          </a:prstGeom>
          <a:noFill/>
          <a:ln>
            <a:noFill/>
          </a:ln>
        </p:spPr>
      </p:pic>
      <p:sp>
        <p:nvSpPr>
          <p:cNvPr id="584" name="Google Shape;584;p51"/>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a:t>
            </a:r>
            <a:r>
              <a:rPr lang="es-419" sz="2700">
                <a:solidFill>
                  <a:srgbClr val="F2F2F2"/>
                </a:solidFill>
                <a:latin typeface="Arial"/>
                <a:ea typeface="Arial"/>
                <a:cs typeface="Arial"/>
                <a:sym typeface="Arial"/>
              </a:rPr>
              <a:t>Ejemplo</a:t>
            </a:r>
            <a:endParaRPr/>
          </a:p>
        </p:txBody>
      </p:sp>
      <p:sp>
        <p:nvSpPr>
          <p:cNvPr id="585" name="Google Shape;585;p51"/>
          <p:cNvSpPr txBox="1"/>
          <p:nvPr/>
        </p:nvSpPr>
        <p:spPr>
          <a:xfrm>
            <a:off x="163200" y="1033588"/>
            <a:ext cx="8817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latin typeface="Calibri"/>
                <a:ea typeface="Calibri"/>
                <a:cs typeface="Calibri"/>
                <a:sym typeface="Calibri"/>
              </a:rPr>
              <a:t>Implementación Algortimo Genético Python: https://gist.github.com/SebastianJHM/f6b5202ba31c5171ee49b8020521a586</a:t>
            </a:r>
            <a:endParaRPr b="1" sz="1800">
              <a:latin typeface="Calibri"/>
              <a:ea typeface="Calibri"/>
              <a:cs typeface="Calibri"/>
              <a:sym typeface="Calibri"/>
            </a:endParaRPr>
          </a:p>
        </p:txBody>
      </p:sp>
      <p:pic>
        <p:nvPicPr>
          <p:cNvPr id="586" name="Google Shape;586;p51"/>
          <p:cNvPicPr preferRelativeResize="0"/>
          <p:nvPr/>
        </p:nvPicPr>
        <p:blipFill>
          <a:blip r:embed="rId4">
            <a:alphaModFix/>
          </a:blip>
          <a:stretch>
            <a:fillRect/>
          </a:stretch>
        </p:blipFill>
        <p:spPr>
          <a:xfrm>
            <a:off x="1602663" y="4213475"/>
            <a:ext cx="5797338" cy="738900"/>
          </a:xfrm>
          <a:prstGeom prst="rect">
            <a:avLst/>
          </a:prstGeom>
          <a:noFill/>
          <a:ln>
            <a:noFill/>
          </a:ln>
        </p:spPr>
      </p:pic>
      <p:pic>
        <p:nvPicPr>
          <p:cNvPr id="587" name="Google Shape;587;p51"/>
          <p:cNvPicPr preferRelativeResize="0"/>
          <p:nvPr/>
        </p:nvPicPr>
        <p:blipFill>
          <a:blip r:embed="rId5">
            <a:alphaModFix/>
          </a:blip>
          <a:stretch>
            <a:fillRect/>
          </a:stretch>
        </p:blipFill>
        <p:spPr>
          <a:xfrm>
            <a:off x="2222200" y="1660975"/>
            <a:ext cx="4229800" cy="2491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descr="Forma, Rectángulo&#10;&#10;Descripción generada automáticamente" id="592" name="Google Shape;592;p52"/>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593" name="Google Shape;593;p52"/>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a:t>
            </a:r>
            <a:r>
              <a:rPr lang="es-419" sz="2700">
                <a:solidFill>
                  <a:srgbClr val="F2F2F2"/>
                </a:solidFill>
                <a:latin typeface="Arial"/>
                <a:ea typeface="Arial"/>
                <a:cs typeface="Arial"/>
                <a:sym typeface="Arial"/>
              </a:rPr>
              <a:t>Artículos [6]</a:t>
            </a:r>
            <a:r>
              <a:rPr lang="es-419" sz="1300">
                <a:solidFill>
                  <a:srgbClr val="F2F2F2"/>
                </a:solidFill>
                <a:latin typeface="Arial"/>
                <a:ea typeface="Arial"/>
                <a:cs typeface="Arial"/>
                <a:sym typeface="Arial"/>
              </a:rPr>
              <a:t> </a:t>
            </a:r>
            <a:endParaRPr sz="1900"/>
          </a:p>
        </p:txBody>
      </p:sp>
      <p:pic>
        <p:nvPicPr>
          <p:cNvPr id="594" name="Google Shape;594;p52"/>
          <p:cNvPicPr preferRelativeResize="0"/>
          <p:nvPr/>
        </p:nvPicPr>
        <p:blipFill rotWithShape="1">
          <a:blip r:embed="rId4">
            <a:alphaModFix/>
          </a:blip>
          <a:srcRect b="0" l="0" r="0" t="0"/>
          <a:stretch/>
        </p:blipFill>
        <p:spPr>
          <a:xfrm>
            <a:off x="688220" y="1055439"/>
            <a:ext cx="7811591" cy="3972479"/>
          </a:xfrm>
          <a:prstGeom prst="rect">
            <a:avLst/>
          </a:prstGeom>
          <a:noFill/>
          <a:ln>
            <a:noFill/>
          </a:ln>
        </p:spPr>
      </p:pic>
      <p:pic>
        <p:nvPicPr>
          <p:cNvPr id="595" name="Google Shape;595;p52"/>
          <p:cNvPicPr preferRelativeResize="0"/>
          <p:nvPr/>
        </p:nvPicPr>
        <p:blipFill rotWithShape="1">
          <a:blip r:embed="rId5">
            <a:alphaModFix/>
          </a:blip>
          <a:srcRect b="0" l="0" r="0" t="0"/>
          <a:stretch/>
        </p:blipFill>
        <p:spPr>
          <a:xfrm>
            <a:off x="8318500" y="4318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
                                        <p:tgtEl>
                                          <p:spTgt spid="5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descr="Forma, Rectángulo&#10;&#10;Descripción generada automáticamente" id="600" name="Google Shape;600;p53"/>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601" name="Google Shape;601;p53"/>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Problema  </a:t>
            </a:r>
            <a:endParaRPr sz="1900"/>
          </a:p>
        </p:txBody>
      </p:sp>
      <p:sp>
        <p:nvSpPr>
          <p:cNvPr id="602" name="Google Shape;602;p53"/>
          <p:cNvSpPr txBox="1"/>
          <p:nvPr/>
        </p:nvSpPr>
        <p:spPr>
          <a:xfrm>
            <a:off x="1246344" y="1562996"/>
            <a:ext cx="6695400" cy="25704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000000"/>
              </a:buClr>
              <a:buSzPts val="1500"/>
              <a:buFont typeface="Calibri"/>
              <a:buChar char="●"/>
            </a:pPr>
            <a:r>
              <a:rPr b="0" i="0" lang="es-419" sz="1500" u="none" cap="none" strike="noStrike">
                <a:solidFill>
                  <a:srgbClr val="000000"/>
                </a:solidFill>
                <a:latin typeface="Calibri"/>
                <a:ea typeface="Calibri"/>
                <a:cs typeface="Calibri"/>
                <a:sym typeface="Calibri"/>
              </a:rPr>
              <a:t>El grado de no solapamiento ayuda a mejorar la capacidad de generalización de la construcción de característica basadas en programación genética, pero en varios escenarios hay un desbalanceo que se sesga a la clase mayoritaria.</a:t>
            </a:r>
            <a:endParaRPr/>
          </a:p>
          <a:p>
            <a:pPr indent="-323850" lvl="0" marL="457200" marR="0" rtl="0" algn="l">
              <a:lnSpc>
                <a:spcPct val="100000"/>
              </a:lnSpc>
              <a:spcBef>
                <a:spcPts val="1200"/>
              </a:spcBef>
              <a:spcAft>
                <a:spcPts val="0"/>
              </a:spcAft>
              <a:buClr>
                <a:srgbClr val="000000"/>
              </a:buClr>
              <a:buSzPts val="1500"/>
              <a:buFont typeface="Calibri"/>
              <a:buChar char="●"/>
            </a:pPr>
            <a:r>
              <a:rPr b="0" i="0" lang="es-419" sz="1500" u="none" cap="none" strike="noStrike">
                <a:solidFill>
                  <a:srgbClr val="000000"/>
                </a:solidFill>
                <a:latin typeface="Calibri"/>
                <a:ea typeface="Calibri"/>
                <a:cs typeface="Calibri"/>
                <a:sym typeface="Calibri"/>
              </a:rPr>
              <a:t> El </a:t>
            </a:r>
            <a:r>
              <a:rPr lang="es-419" sz="1500">
                <a:latin typeface="Calibri"/>
                <a:ea typeface="Calibri"/>
                <a:cs typeface="Calibri"/>
                <a:sym typeface="Calibri"/>
              </a:rPr>
              <a:t>artículo</a:t>
            </a:r>
            <a:r>
              <a:rPr b="0" i="0" lang="es-419" sz="1500" u="none" cap="none" strike="noStrike">
                <a:solidFill>
                  <a:srgbClr val="000000"/>
                </a:solidFill>
                <a:latin typeface="Calibri"/>
                <a:ea typeface="Calibri"/>
                <a:cs typeface="Calibri"/>
                <a:sym typeface="Calibri"/>
              </a:rPr>
              <a:t> propone un nuevo método de construcción de características basado en GP, que busca corregir este problema.</a:t>
            </a:r>
            <a:endParaRPr/>
          </a:p>
          <a:p>
            <a:pPr indent="-323850" lvl="0" marL="457200" marR="0" rtl="0" algn="l">
              <a:lnSpc>
                <a:spcPct val="100000"/>
              </a:lnSpc>
              <a:spcBef>
                <a:spcPts val="2400"/>
              </a:spcBef>
              <a:spcAft>
                <a:spcPts val="0"/>
              </a:spcAft>
              <a:buClr>
                <a:srgbClr val="000000"/>
              </a:buClr>
              <a:buSzPts val="1500"/>
              <a:buFont typeface="Calibri"/>
              <a:buChar char="●"/>
            </a:pPr>
            <a:r>
              <a:rPr b="0" i="0" lang="es-419" sz="1500" u="none" cap="none" strike="noStrike">
                <a:solidFill>
                  <a:srgbClr val="000000"/>
                </a:solidFill>
                <a:latin typeface="Calibri"/>
                <a:ea typeface="Calibri"/>
                <a:cs typeface="Calibri"/>
                <a:sym typeface="Calibri"/>
              </a:rPr>
              <a:t>El método se evaluar</a:t>
            </a:r>
            <a:r>
              <a:rPr lang="es-419" sz="1500">
                <a:latin typeface="Calibri"/>
                <a:ea typeface="Calibri"/>
                <a:cs typeface="Calibri"/>
                <a:sym typeface="Calibri"/>
              </a:rPr>
              <a:t>á</a:t>
            </a:r>
            <a:r>
              <a:rPr b="0" i="0" lang="es-419" sz="1500" u="none" cap="none" strike="noStrike">
                <a:solidFill>
                  <a:srgbClr val="000000"/>
                </a:solidFill>
                <a:latin typeface="Calibri"/>
                <a:ea typeface="Calibri"/>
                <a:cs typeface="Calibri"/>
                <a:sym typeface="Calibri"/>
              </a:rPr>
              <a:t> bajo la métrica de la curva ROC.</a:t>
            </a:r>
            <a:endParaRPr/>
          </a:p>
          <a:p>
            <a:pPr indent="-323850" lvl="0" marL="457200" marR="0" rtl="0" algn="l">
              <a:lnSpc>
                <a:spcPct val="100000"/>
              </a:lnSpc>
              <a:spcBef>
                <a:spcPts val="2400"/>
              </a:spcBef>
              <a:spcAft>
                <a:spcPts val="1200"/>
              </a:spcAft>
              <a:buClr>
                <a:srgbClr val="000000"/>
              </a:buClr>
              <a:buSzPts val="1500"/>
              <a:buFont typeface="Calibri"/>
              <a:buChar char="●"/>
            </a:pPr>
            <a:r>
              <a:rPr b="0" i="0" lang="es-419" sz="1500" u="none" cap="none" strike="noStrike">
                <a:solidFill>
                  <a:srgbClr val="000000"/>
                </a:solidFill>
                <a:latin typeface="Calibri"/>
                <a:ea typeface="Calibri"/>
                <a:cs typeface="Calibri"/>
                <a:sym typeface="Calibri"/>
              </a:rPr>
              <a:t>Se comparará sobre otros métodos para demostrar su efectividad.</a:t>
            </a:r>
            <a:endParaRPr b="0" i="0" sz="1500" u="none" cap="none" strike="noStrike">
              <a:solidFill>
                <a:srgbClr val="000000"/>
              </a:solidFill>
              <a:latin typeface="Calibri"/>
              <a:ea typeface="Calibri"/>
              <a:cs typeface="Calibri"/>
              <a:sym typeface="Calibri"/>
            </a:endParaRPr>
          </a:p>
        </p:txBody>
      </p:sp>
      <p:pic>
        <p:nvPicPr>
          <p:cNvPr id="603" name="Google Shape;603;p53"/>
          <p:cNvPicPr preferRelativeResize="0"/>
          <p:nvPr/>
        </p:nvPicPr>
        <p:blipFill rotWithShape="1">
          <a:blip r:embed="rId4">
            <a:alphaModFix/>
          </a:blip>
          <a:srcRect b="0" l="0" r="0" t="0"/>
          <a:stretch/>
        </p:blipFill>
        <p:spPr>
          <a:xfrm>
            <a:off x="8318500" y="4318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
                                        <p:tgtEl>
                                          <p:spTgt spid="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descr="Forma, Rectángulo&#10;&#10;Descripción generada automáticamente" id="149" name="Google Shape;149;p27"/>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150" name="Google Shape;150;p27"/>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Introducción[1] </a:t>
            </a:r>
            <a:endParaRPr/>
          </a:p>
        </p:txBody>
      </p:sp>
      <p:sp>
        <p:nvSpPr>
          <p:cNvPr id="151" name="Google Shape;151;p27"/>
          <p:cNvSpPr txBox="1"/>
          <p:nvPr/>
        </p:nvSpPr>
        <p:spPr>
          <a:xfrm>
            <a:off x="876058" y="1629581"/>
            <a:ext cx="7796400" cy="3138600"/>
          </a:xfrm>
          <a:prstGeom prst="rect">
            <a:avLst/>
          </a:prstGeom>
          <a:noFill/>
          <a:ln>
            <a:noFill/>
          </a:ln>
        </p:spPr>
        <p:txBody>
          <a:bodyPr anchorCtr="0" anchor="ctr" bIns="34275" lIns="68575" spcFirstLastPara="1" rIns="68575" wrap="square" tIns="34275">
            <a:noAutofit/>
          </a:bodyPr>
          <a:lstStyle/>
          <a:p>
            <a:pPr indent="-285750" lvl="0" marL="292100" marR="0" rtl="0" algn="just">
              <a:lnSpc>
                <a:spcPct val="90000"/>
              </a:lnSpc>
              <a:spcBef>
                <a:spcPts val="0"/>
              </a:spcBef>
              <a:spcAft>
                <a:spcPts val="0"/>
              </a:spcAft>
              <a:buClr>
                <a:srgbClr val="262626"/>
              </a:buClr>
              <a:buSzPts val="1500"/>
              <a:buFont typeface="Arial"/>
              <a:buChar char="•"/>
            </a:pPr>
            <a:r>
              <a:rPr b="0" i="0" lang="es-419" sz="1800" u="none" cap="none" strike="noStrike">
                <a:solidFill>
                  <a:srgbClr val="000000"/>
                </a:solidFill>
                <a:latin typeface="Calibri"/>
                <a:ea typeface="Calibri"/>
                <a:cs typeface="Calibri"/>
                <a:sym typeface="Calibri"/>
              </a:rPr>
              <a:t>El paradigma principal de la programación genética trata principalmente del problema de automatización programada, las estructuras en proceso de adaptación (entorno a los individuos) son en si mismos programas de computación.</a:t>
            </a:r>
            <a:endParaRPr/>
          </a:p>
          <a:p>
            <a:pPr indent="0" lvl="0" marL="6350" marR="0" rtl="0" algn="just">
              <a:lnSpc>
                <a:spcPct val="90000"/>
              </a:lnSpc>
              <a:spcBef>
                <a:spcPts val="0"/>
              </a:spcBef>
              <a:spcAft>
                <a:spcPts val="0"/>
              </a:spcAft>
              <a:buNone/>
            </a:pPr>
            <a:r>
              <a:t/>
            </a:r>
            <a:endParaRPr b="0" i="0" sz="1500" u="none" cap="none" strike="noStrike">
              <a:solidFill>
                <a:srgbClr val="000000"/>
              </a:solidFill>
              <a:latin typeface="Arial"/>
              <a:ea typeface="Arial"/>
              <a:cs typeface="Arial"/>
              <a:sym typeface="Arial"/>
            </a:endParaRPr>
          </a:p>
          <a:p>
            <a:pPr indent="-285750" lvl="0" marL="292100" marR="0" rtl="0" algn="just">
              <a:lnSpc>
                <a:spcPct val="90000"/>
              </a:lnSpc>
              <a:spcBef>
                <a:spcPts val="0"/>
              </a:spcBef>
              <a:spcAft>
                <a:spcPts val="0"/>
              </a:spcAft>
              <a:buClr>
                <a:srgbClr val="262626"/>
              </a:buClr>
              <a:buSzPts val="1500"/>
              <a:buFont typeface="Arial"/>
              <a:buChar char="•"/>
            </a:pPr>
            <a:r>
              <a:rPr b="0" i="0" lang="es-419" sz="1800" u="none" cap="none" strike="noStrike">
                <a:solidFill>
                  <a:srgbClr val="000000"/>
                </a:solidFill>
                <a:latin typeface="Calibri"/>
                <a:ea typeface="Calibri"/>
                <a:cs typeface="Calibri"/>
                <a:sym typeface="Calibri"/>
              </a:rPr>
              <a:t>Se puede considerar una  forma de programación de descubrimiento o de inducción.</a:t>
            </a:r>
            <a:endParaRPr/>
          </a:p>
          <a:p>
            <a:pPr indent="-190500" lvl="0" marL="292100" marR="0" rtl="0" algn="just">
              <a:lnSpc>
                <a:spcPct val="90000"/>
              </a:lnSpc>
              <a:spcBef>
                <a:spcPts val="0"/>
              </a:spcBef>
              <a:spcAft>
                <a:spcPts val="0"/>
              </a:spcAft>
              <a:buClr>
                <a:srgbClr val="262626"/>
              </a:buClr>
              <a:buSzPts val="1500"/>
              <a:buFont typeface="Arial"/>
              <a:buNone/>
            </a:pPr>
            <a:r>
              <a:t/>
            </a:r>
            <a:endParaRPr b="0" i="0" sz="1800" u="none" cap="none" strike="noStrike">
              <a:solidFill>
                <a:srgbClr val="000000"/>
              </a:solidFill>
              <a:latin typeface="Calibri"/>
              <a:ea typeface="Calibri"/>
              <a:cs typeface="Calibri"/>
              <a:sym typeface="Calibri"/>
            </a:endParaRPr>
          </a:p>
          <a:p>
            <a:pPr indent="-285750" lvl="0" marL="292100" marR="0" rtl="0" algn="just">
              <a:lnSpc>
                <a:spcPct val="90000"/>
              </a:lnSpc>
              <a:spcBef>
                <a:spcPts val="0"/>
              </a:spcBef>
              <a:spcAft>
                <a:spcPts val="0"/>
              </a:spcAft>
              <a:buClr>
                <a:srgbClr val="262626"/>
              </a:buClr>
              <a:buSzPts val="1500"/>
              <a:buFont typeface="Arial"/>
              <a:buChar char="•"/>
            </a:pPr>
            <a:r>
              <a:rPr b="0" i="0" lang="es-419" sz="1800" u="none" cap="none" strike="noStrike">
                <a:solidFill>
                  <a:srgbClr val="000000"/>
                </a:solidFill>
                <a:latin typeface="Calibri"/>
                <a:ea typeface="Calibri"/>
                <a:cs typeface="Calibri"/>
                <a:sym typeface="Calibri"/>
              </a:rPr>
              <a:t>El individuo es un programa.</a:t>
            </a:r>
            <a:endParaRPr/>
          </a:p>
          <a:p>
            <a:pPr indent="-76200" lvl="0" marL="177800" marR="0" rtl="0" algn="just">
              <a:lnSpc>
                <a:spcPct val="90000"/>
              </a:lnSpc>
              <a:spcBef>
                <a:spcPts val="800"/>
              </a:spcBef>
              <a:spcAft>
                <a:spcPts val="0"/>
              </a:spcAft>
              <a:buClr>
                <a:schemeClr val="dk1"/>
              </a:buClr>
              <a:buSzPts val="1500"/>
              <a:buFont typeface="Arial"/>
              <a:buNone/>
            </a:pPr>
            <a:r>
              <a:t/>
            </a:r>
            <a:endParaRPr b="0" i="0" sz="1500" u="none" cap="none" strike="noStrike">
              <a:solidFill>
                <a:srgbClr val="262626"/>
              </a:solidFill>
              <a:latin typeface="Arial"/>
              <a:ea typeface="Arial"/>
              <a:cs typeface="Arial"/>
              <a:sym typeface="Arial"/>
            </a:endParaRPr>
          </a:p>
          <a:p>
            <a:pPr indent="-76200" lvl="0" marL="177800" marR="0" rtl="0" algn="just">
              <a:lnSpc>
                <a:spcPct val="90000"/>
              </a:lnSpc>
              <a:spcBef>
                <a:spcPts val="800"/>
              </a:spcBef>
              <a:spcAft>
                <a:spcPts val="0"/>
              </a:spcAft>
              <a:buClr>
                <a:schemeClr val="dk1"/>
              </a:buClr>
              <a:buSzPts val="1500"/>
              <a:buFont typeface="Arial"/>
              <a:buNone/>
            </a:pPr>
            <a:r>
              <a:t/>
            </a:r>
            <a:endParaRPr b="0" i="0" sz="1500" u="none" cap="none" strike="noStrike">
              <a:solidFill>
                <a:srgbClr val="262626"/>
              </a:solidFill>
              <a:latin typeface="Arial"/>
              <a:ea typeface="Arial"/>
              <a:cs typeface="Arial"/>
              <a:sym typeface="Arial"/>
            </a:endParaRPr>
          </a:p>
        </p:txBody>
      </p:sp>
      <p:pic>
        <p:nvPicPr>
          <p:cNvPr id="152" name="Google Shape;152;p27"/>
          <p:cNvPicPr preferRelativeResize="0"/>
          <p:nvPr/>
        </p:nvPicPr>
        <p:blipFill rotWithShape="1">
          <a:blip r:embed="rId4">
            <a:alphaModFix/>
          </a:blip>
          <a:srcRect b="0" l="0" r="0" t="0"/>
          <a:stretch/>
        </p:blipFill>
        <p:spPr>
          <a:xfrm>
            <a:off x="8318500" y="4318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descr="Forma, Rectángulo&#10;&#10;Descripción generada automáticamente" id="608" name="Google Shape;608;p54"/>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609" name="Google Shape;609;p54"/>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Metodología y resultados   </a:t>
            </a:r>
            <a:endParaRPr sz="1900"/>
          </a:p>
        </p:txBody>
      </p:sp>
      <p:pic>
        <p:nvPicPr>
          <p:cNvPr id="610" name="Google Shape;610;p54"/>
          <p:cNvPicPr preferRelativeResize="0"/>
          <p:nvPr/>
        </p:nvPicPr>
        <p:blipFill rotWithShape="1">
          <a:blip r:embed="rId4">
            <a:alphaModFix/>
          </a:blip>
          <a:srcRect b="0" l="0" r="0" t="0"/>
          <a:stretch/>
        </p:blipFill>
        <p:spPr>
          <a:xfrm>
            <a:off x="1044615" y="890208"/>
            <a:ext cx="3187135" cy="4229415"/>
          </a:xfrm>
          <a:prstGeom prst="rect">
            <a:avLst/>
          </a:prstGeom>
          <a:noFill/>
          <a:ln>
            <a:noFill/>
          </a:ln>
        </p:spPr>
      </p:pic>
      <p:pic>
        <p:nvPicPr>
          <p:cNvPr id="611" name="Google Shape;611;p54"/>
          <p:cNvPicPr preferRelativeResize="0"/>
          <p:nvPr/>
        </p:nvPicPr>
        <p:blipFill rotWithShape="1">
          <a:blip r:embed="rId5">
            <a:alphaModFix/>
          </a:blip>
          <a:srcRect b="1029" l="0" r="0" t="0"/>
          <a:stretch/>
        </p:blipFill>
        <p:spPr>
          <a:xfrm>
            <a:off x="5285947" y="922747"/>
            <a:ext cx="2914098" cy="4163604"/>
          </a:xfrm>
          <a:prstGeom prst="rect">
            <a:avLst/>
          </a:prstGeom>
          <a:noFill/>
          <a:ln>
            <a:noFill/>
          </a:ln>
        </p:spPr>
      </p:pic>
      <p:sp>
        <p:nvSpPr>
          <p:cNvPr id="612" name="Google Shape;612;p54"/>
          <p:cNvSpPr/>
          <p:nvPr/>
        </p:nvSpPr>
        <p:spPr>
          <a:xfrm>
            <a:off x="4359349" y="2571750"/>
            <a:ext cx="659100" cy="575400"/>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13" name="Google Shape;613;p54"/>
          <p:cNvCxnSpPr/>
          <p:nvPr/>
        </p:nvCxnSpPr>
        <p:spPr>
          <a:xfrm>
            <a:off x="1244009" y="2169042"/>
            <a:ext cx="2987700" cy="0"/>
          </a:xfrm>
          <a:prstGeom prst="straightConnector1">
            <a:avLst/>
          </a:prstGeom>
          <a:noFill/>
          <a:ln cap="flat" cmpd="sng" w="28575">
            <a:solidFill>
              <a:srgbClr val="3E6EC2"/>
            </a:solidFill>
            <a:prstDash val="dash"/>
            <a:round/>
            <a:headEnd len="sm" w="sm" type="none"/>
            <a:tailEnd len="sm" w="sm" type="none"/>
          </a:ln>
        </p:spPr>
      </p:cxnSp>
      <p:cxnSp>
        <p:nvCxnSpPr>
          <p:cNvPr id="614" name="Google Shape;614;p54"/>
          <p:cNvCxnSpPr/>
          <p:nvPr/>
        </p:nvCxnSpPr>
        <p:spPr>
          <a:xfrm>
            <a:off x="1371608" y="3884429"/>
            <a:ext cx="2987700" cy="0"/>
          </a:xfrm>
          <a:prstGeom prst="straightConnector1">
            <a:avLst/>
          </a:prstGeom>
          <a:noFill/>
          <a:ln cap="flat" cmpd="sng" w="28575">
            <a:solidFill>
              <a:srgbClr val="3E6EC2"/>
            </a:solidFill>
            <a:prstDash val="dash"/>
            <a:round/>
            <a:headEnd len="sm" w="sm" type="none"/>
            <a:tailEnd len="sm" w="sm" type="none"/>
          </a:ln>
        </p:spPr>
      </p:cxnSp>
      <p:cxnSp>
        <p:nvCxnSpPr>
          <p:cNvPr id="615" name="Google Shape;615;p54"/>
          <p:cNvCxnSpPr/>
          <p:nvPr/>
        </p:nvCxnSpPr>
        <p:spPr>
          <a:xfrm>
            <a:off x="7687339" y="1807535"/>
            <a:ext cx="297600" cy="0"/>
          </a:xfrm>
          <a:prstGeom prst="straightConnector1">
            <a:avLst/>
          </a:prstGeom>
          <a:noFill/>
          <a:ln cap="flat" cmpd="sng" w="28575">
            <a:solidFill>
              <a:schemeClr val="accent6"/>
            </a:solidFill>
            <a:prstDash val="solid"/>
            <a:round/>
            <a:headEnd len="sm" w="sm" type="none"/>
            <a:tailEnd len="sm" w="sm" type="none"/>
          </a:ln>
        </p:spPr>
      </p:cxnSp>
      <p:cxnSp>
        <p:nvCxnSpPr>
          <p:cNvPr id="616" name="Google Shape;616;p54"/>
          <p:cNvCxnSpPr/>
          <p:nvPr/>
        </p:nvCxnSpPr>
        <p:spPr>
          <a:xfrm>
            <a:off x="6755218" y="2581055"/>
            <a:ext cx="297600" cy="0"/>
          </a:xfrm>
          <a:prstGeom prst="straightConnector1">
            <a:avLst/>
          </a:prstGeom>
          <a:noFill/>
          <a:ln cap="flat" cmpd="sng" w="28575">
            <a:solidFill>
              <a:schemeClr val="accent6"/>
            </a:solidFill>
            <a:prstDash val="solid"/>
            <a:round/>
            <a:headEnd len="sm" w="sm" type="none"/>
            <a:tailEnd len="sm" w="sm" type="none"/>
          </a:ln>
        </p:spPr>
      </p:cxnSp>
      <p:cxnSp>
        <p:nvCxnSpPr>
          <p:cNvPr id="617" name="Google Shape;617;p54"/>
          <p:cNvCxnSpPr/>
          <p:nvPr/>
        </p:nvCxnSpPr>
        <p:spPr>
          <a:xfrm>
            <a:off x="7687339" y="3395328"/>
            <a:ext cx="297600" cy="0"/>
          </a:xfrm>
          <a:prstGeom prst="straightConnector1">
            <a:avLst/>
          </a:prstGeom>
          <a:noFill/>
          <a:ln cap="flat" cmpd="sng" w="28575">
            <a:solidFill>
              <a:schemeClr val="accent6"/>
            </a:solidFill>
            <a:prstDash val="solid"/>
            <a:round/>
            <a:headEnd len="sm" w="sm" type="none"/>
            <a:tailEnd len="sm" w="sm" type="none"/>
          </a:ln>
        </p:spPr>
      </p:cxnSp>
      <p:cxnSp>
        <p:nvCxnSpPr>
          <p:cNvPr id="618" name="Google Shape;618;p54"/>
          <p:cNvCxnSpPr/>
          <p:nvPr/>
        </p:nvCxnSpPr>
        <p:spPr>
          <a:xfrm>
            <a:off x="7687339" y="4164416"/>
            <a:ext cx="297600" cy="0"/>
          </a:xfrm>
          <a:prstGeom prst="straightConnector1">
            <a:avLst/>
          </a:prstGeom>
          <a:noFill/>
          <a:ln cap="flat" cmpd="sng" w="28575">
            <a:solidFill>
              <a:schemeClr val="accent6"/>
            </a:solidFill>
            <a:prstDash val="solid"/>
            <a:round/>
            <a:headEnd len="sm" w="sm" type="none"/>
            <a:tailEnd len="sm" w="sm" type="none"/>
          </a:ln>
        </p:spPr>
      </p:cxnSp>
      <p:cxnSp>
        <p:nvCxnSpPr>
          <p:cNvPr id="619" name="Google Shape;619;p54"/>
          <p:cNvCxnSpPr/>
          <p:nvPr/>
        </p:nvCxnSpPr>
        <p:spPr>
          <a:xfrm>
            <a:off x="7687339" y="4965402"/>
            <a:ext cx="297600" cy="0"/>
          </a:xfrm>
          <a:prstGeom prst="straightConnector1">
            <a:avLst/>
          </a:prstGeom>
          <a:noFill/>
          <a:ln cap="flat" cmpd="sng" w="28575">
            <a:solidFill>
              <a:schemeClr val="accent6"/>
            </a:solidFill>
            <a:prstDash val="solid"/>
            <a:round/>
            <a:headEnd len="sm" w="sm" type="none"/>
            <a:tailEnd len="sm" w="sm" type="none"/>
          </a:ln>
        </p:spPr>
      </p:cxnSp>
      <p:pic>
        <p:nvPicPr>
          <p:cNvPr id="620" name="Google Shape;620;p54"/>
          <p:cNvPicPr preferRelativeResize="0"/>
          <p:nvPr/>
        </p:nvPicPr>
        <p:blipFill rotWithShape="1">
          <a:blip r:embed="rId6">
            <a:alphaModFix/>
          </a:blip>
          <a:srcRect b="0" l="0" r="0" t="0"/>
          <a:stretch/>
        </p:blipFill>
        <p:spPr>
          <a:xfrm>
            <a:off x="8318500" y="4318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
                                        <p:tgtEl>
                                          <p:spTgt spid="6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2000"/>
                                        <p:tgtEl>
                                          <p:spTgt spid="6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2000"/>
                                        <p:tgtEl>
                                          <p:spTgt spid="6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2"/>
                                        </p:tgtEl>
                                        <p:attrNameLst>
                                          <p:attrName>style.visibility</p:attrName>
                                        </p:attrNameLst>
                                      </p:cBhvr>
                                      <p:to>
                                        <p:strVal val="visible"/>
                                      </p:to>
                                    </p:set>
                                    <p:anim calcmode="lin" valueType="num">
                                      <p:cBhvr additive="base">
                                        <p:cTn dur="500"/>
                                        <p:tgtEl>
                                          <p:spTgt spid="61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descr="Forma, Rectángulo&#10;&#10;Descripción generada automáticamente" id="625" name="Google Shape;625;p55"/>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626" name="Google Shape;626;p55"/>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Conclusiones  </a:t>
            </a:r>
            <a:endParaRPr sz="1900"/>
          </a:p>
        </p:txBody>
      </p:sp>
      <p:sp>
        <p:nvSpPr>
          <p:cNvPr id="627" name="Google Shape;627;p55"/>
          <p:cNvSpPr txBox="1"/>
          <p:nvPr/>
        </p:nvSpPr>
        <p:spPr>
          <a:xfrm>
            <a:off x="1246344" y="1382244"/>
            <a:ext cx="6695400" cy="28782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1200"/>
              </a:spcBef>
              <a:spcAft>
                <a:spcPts val="0"/>
              </a:spcAft>
              <a:buClr>
                <a:srgbClr val="000000"/>
              </a:buClr>
              <a:buSzPts val="1500"/>
              <a:buFont typeface="Calibri"/>
              <a:buChar char="●"/>
            </a:pPr>
            <a:r>
              <a:rPr b="0" i="0" lang="es-419" sz="1500" u="none" cap="none" strike="noStrike">
                <a:solidFill>
                  <a:srgbClr val="000000"/>
                </a:solidFill>
                <a:latin typeface="Calibri"/>
                <a:ea typeface="Calibri"/>
                <a:cs typeface="Calibri"/>
                <a:sym typeface="Calibri"/>
              </a:rPr>
              <a:t>El nuevo método denominado GP-AANO adoptó la función ANO aumentada para realizar la evaluación de la aptitud durante el proceso de evolución de la GP.</a:t>
            </a:r>
            <a:endParaRPr/>
          </a:p>
          <a:p>
            <a:pPr indent="-323850" lvl="0" marL="457200" marR="0" rtl="0" algn="l">
              <a:lnSpc>
                <a:spcPct val="100000"/>
              </a:lnSpc>
              <a:spcBef>
                <a:spcPts val="2400"/>
              </a:spcBef>
              <a:spcAft>
                <a:spcPts val="0"/>
              </a:spcAft>
              <a:buClr>
                <a:srgbClr val="000000"/>
              </a:buClr>
              <a:buSzPts val="1500"/>
              <a:buFont typeface="Calibri"/>
              <a:buChar char="●"/>
            </a:pPr>
            <a:r>
              <a:rPr b="0" i="0" lang="es-419" sz="1500" u="none" cap="none" strike="noStrike">
                <a:solidFill>
                  <a:srgbClr val="000000"/>
                </a:solidFill>
                <a:latin typeface="Calibri"/>
                <a:ea typeface="Calibri"/>
                <a:cs typeface="Calibri"/>
                <a:sym typeface="Calibri"/>
              </a:rPr>
              <a:t>Los resultados experimentales demuestran que el método GP-AANO propuesto en general es mejor que otros métodos comparados y se obtendrá para una mayor tasa de inbalanceo.</a:t>
            </a:r>
            <a:endParaRPr/>
          </a:p>
          <a:p>
            <a:pPr indent="-323850" lvl="0" marL="457200" marR="0" rtl="0" algn="l">
              <a:lnSpc>
                <a:spcPct val="100000"/>
              </a:lnSpc>
              <a:spcBef>
                <a:spcPts val="2400"/>
              </a:spcBef>
              <a:spcAft>
                <a:spcPts val="1200"/>
              </a:spcAft>
              <a:buClr>
                <a:srgbClr val="000000"/>
              </a:buClr>
              <a:buSzPts val="1500"/>
              <a:buFont typeface="Calibri"/>
              <a:buChar char="●"/>
            </a:pPr>
            <a:r>
              <a:rPr b="0" i="0" lang="es-419" sz="1500" u="none" cap="none" strike="noStrike">
                <a:solidFill>
                  <a:srgbClr val="000000"/>
                </a:solidFill>
                <a:latin typeface="Calibri"/>
                <a:ea typeface="Calibri"/>
                <a:cs typeface="Calibri"/>
                <a:sym typeface="Calibri"/>
              </a:rPr>
              <a:t>Las tasas de inbalanceo de los conjuntos de datos adoptados en este trabajo no son elevados. En el futuro, las investigaciones sobre conjuntos de datos más desequilibrados incluso extremadamente desequilibrados.</a:t>
            </a:r>
            <a:endParaRPr b="0" i="0" sz="1500" u="none" cap="none" strike="noStrike">
              <a:solidFill>
                <a:srgbClr val="000000"/>
              </a:solidFill>
              <a:latin typeface="Calibri"/>
              <a:ea typeface="Calibri"/>
              <a:cs typeface="Calibri"/>
              <a:sym typeface="Calibri"/>
            </a:endParaRPr>
          </a:p>
        </p:txBody>
      </p:sp>
      <p:pic>
        <p:nvPicPr>
          <p:cNvPr id="628" name="Google Shape;628;p55"/>
          <p:cNvPicPr preferRelativeResize="0"/>
          <p:nvPr/>
        </p:nvPicPr>
        <p:blipFill rotWithShape="1">
          <a:blip r:embed="rId4">
            <a:alphaModFix/>
          </a:blip>
          <a:srcRect b="0" l="0" r="0" t="0"/>
          <a:stretch/>
        </p:blipFill>
        <p:spPr>
          <a:xfrm>
            <a:off x="8318500" y="4318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
                                        <p:tgtEl>
                                          <p:spTgt spid="6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xEl>
                                              <p:pRg end="0" st="0"/>
                                            </p:txEl>
                                          </p:spTgt>
                                        </p:tgtEl>
                                        <p:attrNameLst>
                                          <p:attrName>style.visibility</p:attrName>
                                        </p:attrNameLst>
                                      </p:cBhvr>
                                      <p:to>
                                        <p:strVal val="visible"/>
                                      </p:to>
                                    </p:set>
                                    <p:animEffect filter="fade" transition="in">
                                      <p:cBhvr>
                                        <p:cTn dur="500"/>
                                        <p:tgtEl>
                                          <p:spTgt spid="6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xEl>
                                              <p:pRg end="1" st="1"/>
                                            </p:txEl>
                                          </p:spTgt>
                                        </p:tgtEl>
                                        <p:attrNameLst>
                                          <p:attrName>style.visibility</p:attrName>
                                        </p:attrNameLst>
                                      </p:cBhvr>
                                      <p:to>
                                        <p:strVal val="visible"/>
                                      </p:to>
                                    </p:set>
                                    <p:animEffect filter="fade" transition="in">
                                      <p:cBhvr>
                                        <p:cTn dur="500"/>
                                        <p:tgtEl>
                                          <p:spTgt spid="6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xEl>
                                              <p:pRg end="2" st="2"/>
                                            </p:txEl>
                                          </p:spTgt>
                                        </p:tgtEl>
                                        <p:attrNameLst>
                                          <p:attrName>style.visibility</p:attrName>
                                        </p:attrNameLst>
                                      </p:cBhvr>
                                      <p:to>
                                        <p:strVal val="visible"/>
                                      </p:to>
                                    </p:set>
                                    <p:animEffect filter="fade" transition="in">
                                      <p:cBhvr>
                                        <p:cTn dur="500"/>
                                        <p:tgtEl>
                                          <p:spTgt spid="62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descr="Forma, Rectángulo&#10;&#10;Descripción generada automáticamente" id="633" name="Google Shape;633;p56"/>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634" name="Google Shape;634;p56"/>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a:t>
            </a:r>
            <a:r>
              <a:rPr lang="es-419" sz="2700">
                <a:solidFill>
                  <a:srgbClr val="F2F2F2"/>
                </a:solidFill>
                <a:latin typeface="Arial"/>
                <a:ea typeface="Arial"/>
                <a:cs typeface="Arial"/>
                <a:sym typeface="Arial"/>
              </a:rPr>
              <a:t>Artículos</a:t>
            </a:r>
            <a:r>
              <a:rPr lang="es-419" sz="1400">
                <a:solidFill>
                  <a:srgbClr val="F2F2F2"/>
                </a:solidFill>
                <a:latin typeface="Arial"/>
                <a:ea typeface="Arial"/>
                <a:cs typeface="Arial"/>
                <a:sym typeface="Arial"/>
              </a:rPr>
              <a:t>[7]</a:t>
            </a:r>
            <a:r>
              <a:rPr lang="es-419" sz="1300">
                <a:solidFill>
                  <a:srgbClr val="F2F2F2"/>
                </a:solidFill>
                <a:latin typeface="Arial"/>
                <a:ea typeface="Arial"/>
                <a:cs typeface="Arial"/>
                <a:sym typeface="Arial"/>
              </a:rPr>
              <a:t> </a:t>
            </a:r>
            <a:endParaRPr sz="1900"/>
          </a:p>
        </p:txBody>
      </p:sp>
      <p:pic>
        <p:nvPicPr>
          <p:cNvPr id="635" name="Google Shape;635;p56"/>
          <p:cNvPicPr preferRelativeResize="0"/>
          <p:nvPr/>
        </p:nvPicPr>
        <p:blipFill>
          <a:blip r:embed="rId4">
            <a:alphaModFix/>
          </a:blip>
          <a:stretch>
            <a:fillRect/>
          </a:stretch>
        </p:blipFill>
        <p:spPr>
          <a:xfrm>
            <a:off x="152400" y="1256734"/>
            <a:ext cx="8839203" cy="334431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descr="Forma, Rectángulo&#10;&#10;Descripción generada automáticamente" id="640" name="Google Shape;640;p57"/>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641" name="Google Shape;641;p57"/>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Objetivo  </a:t>
            </a:r>
            <a:endParaRPr sz="1900"/>
          </a:p>
        </p:txBody>
      </p:sp>
      <p:sp>
        <p:nvSpPr>
          <p:cNvPr id="642" name="Google Shape;642;p57"/>
          <p:cNvSpPr txBox="1"/>
          <p:nvPr/>
        </p:nvSpPr>
        <p:spPr>
          <a:xfrm>
            <a:off x="4677100" y="1582425"/>
            <a:ext cx="3731400" cy="2493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2400"/>
              </a:spcBef>
              <a:spcAft>
                <a:spcPts val="1200"/>
              </a:spcAft>
              <a:buNone/>
            </a:pPr>
            <a:r>
              <a:rPr lang="es-419" sz="1500">
                <a:latin typeface="Calibri"/>
                <a:ea typeface="Calibri"/>
                <a:cs typeface="Calibri"/>
                <a:sym typeface="Calibri"/>
              </a:rPr>
              <a:t>este artículo da un resumen muy completo desde la parte teórica e incluso de la parte práctica de la programación genética, mostrándonos diferentes métodos de implementación, explicación con gráficas detalladas de los diferentes flujos, software que en algunos casos se puede usar par este tipo de desarrollos y finaliza mostrándonos los diferentes campos con ejemplos de acción donde podemos usar estos algoritmos.</a:t>
            </a:r>
            <a:endParaRPr b="0" i="0" sz="1500" u="none" cap="none" strike="noStrike">
              <a:solidFill>
                <a:srgbClr val="000000"/>
              </a:solidFill>
              <a:latin typeface="Calibri"/>
              <a:ea typeface="Calibri"/>
              <a:cs typeface="Calibri"/>
              <a:sym typeface="Calibri"/>
            </a:endParaRPr>
          </a:p>
        </p:txBody>
      </p:sp>
      <p:pic>
        <p:nvPicPr>
          <p:cNvPr id="643" name="Google Shape;643;p57"/>
          <p:cNvPicPr preferRelativeResize="0"/>
          <p:nvPr/>
        </p:nvPicPr>
        <p:blipFill>
          <a:blip r:embed="rId4">
            <a:alphaModFix/>
          </a:blip>
          <a:stretch>
            <a:fillRect/>
          </a:stretch>
        </p:blipFill>
        <p:spPr>
          <a:xfrm>
            <a:off x="955700" y="1314350"/>
            <a:ext cx="3106000" cy="3396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descr="Forma, Rectángulo&#10;&#10;Descripción generada automáticamente" id="648" name="Google Shape;648;p58"/>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649" name="Google Shape;649;p58"/>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Implementaciones</a:t>
            </a:r>
            <a:r>
              <a:rPr lang="es-419" sz="1200">
                <a:solidFill>
                  <a:srgbClr val="F2F2F2"/>
                </a:solidFill>
                <a:latin typeface="Arial"/>
                <a:ea typeface="Arial"/>
                <a:cs typeface="Arial"/>
                <a:sym typeface="Arial"/>
              </a:rPr>
              <a:t>[7]</a:t>
            </a:r>
            <a:r>
              <a:rPr lang="es-419" sz="1300">
                <a:solidFill>
                  <a:srgbClr val="F2F2F2"/>
                </a:solidFill>
                <a:latin typeface="Arial"/>
                <a:ea typeface="Arial"/>
                <a:cs typeface="Arial"/>
                <a:sym typeface="Arial"/>
              </a:rPr>
              <a:t> </a:t>
            </a:r>
            <a:r>
              <a:rPr b="1" lang="es-419" sz="2700">
                <a:solidFill>
                  <a:srgbClr val="F2F2F2"/>
                </a:solidFill>
                <a:latin typeface="Arial"/>
                <a:ea typeface="Arial"/>
                <a:cs typeface="Arial"/>
                <a:sym typeface="Arial"/>
              </a:rPr>
              <a:t>  </a:t>
            </a:r>
            <a:endParaRPr sz="1900"/>
          </a:p>
        </p:txBody>
      </p:sp>
      <p:sp>
        <p:nvSpPr>
          <p:cNvPr id="650" name="Google Shape;650;p58"/>
          <p:cNvSpPr txBox="1"/>
          <p:nvPr/>
        </p:nvSpPr>
        <p:spPr>
          <a:xfrm>
            <a:off x="1917500" y="4575200"/>
            <a:ext cx="5713500" cy="415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2400"/>
              </a:spcBef>
              <a:spcAft>
                <a:spcPts val="1200"/>
              </a:spcAft>
              <a:buNone/>
            </a:pPr>
            <a:r>
              <a:rPr lang="es-419" sz="1500">
                <a:latin typeface="Calibri"/>
                <a:ea typeface="Calibri"/>
                <a:cs typeface="Calibri"/>
                <a:sym typeface="Calibri"/>
              </a:rPr>
              <a:t>Diferentes ejemplos y acercamiento de PG  expuestos en el </a:t>
            </a:r>
            <a:r>
              <a:rPr lang="es-419" sz="1500">
                <a:latin typeface="Calibri"/>
                <a:ea typeface="Calibri"/>
                <a:cs typeface="Calibri"/>
                <a:sym typeface="Calibri"/>
              </a:rPr>
              <a:t>artículo</a:t>
            </a:r>
            <a:r>
              <a:rPr lang="es-419" sz="1500">
                <a:latin typeface="Calibri"/>
                <a:ea typeface="Calibri"/>
                <a:cs typeface="Calibri"/>
                <a:sym typeface="Calibri"/>
              </a:rPr>
              <a:t> </a:t>
            </a:r>
            <a:endParaRPr b="0" i="0" sz="1500" u="none" cap="none" strike="noStrike">
              <a:solidFill>
                <a:srgbClr val="000000"/>
              </a:solidFill>
              <a:latin typeface="Calibri"/>
              <a:ea typeface="Calibri"/>
              <a:cs typeface="Calibri"/>
              <a:sym typeface="Calibri"/>
            </a:endParaRPr>
          </a:p>
        </p:txBody>
      </p:sp>
      <p:pic>
        <p:nvPicPr>
          <p:cNvPr id="651" name="Google Shape;651;p58"/>
          <p:cNvPicPr preferRelativeResize="0"/>
          <p:nvPr/>
        </p:nvPicPr>
        <p:blipFill>
          <a:blip r:embed="rId4">
            <a:alphaModFix/>
          </a:blip>
          <a:stretch>
            <a:fillRect/>
          </a:stretch>
        </p:blipFill>
        <p:spPr>
          <a:xfrm>
            <a:off x="259100" y="1208975"/>
            <a:ext cx="4055224" cy="1585125"/>
          </a:xfrm>
          <a:prstGeom prst="rect">
            <a:avLst/>
          </a:prstGeom>
          <a:noFill/>
          <a:ln>
            <a:noFill/>
          </a:ln>
        </p:spPr>
      </p:pic>
      <p:pic>
        <p:nvPicPr>
          <p:cNvPr id="652" name="Google Shape;652;p58"/>
          <p:cNvPicPr preferRelativeResize="0"/>
          <p:nvPr/>
        </p:nvPicPr>
        <p:blipFill>
          <a:blip r:embed="rId5">
            <a:alphaModFix/>
          </a:blip>
          <a:stretch>
            <a:fillRect/>
          </a:stretch>
        </p:blipFill>
        <p:spPr>
          <a:xfrm>
            <a:off x="4417976" y="1223400"/>
            <a:ext cx="4349374" cy="1102075"/>
          </a:xfrm>
          <a:prstGeom prst="rect">
            <a:avLst/>
          </a:prstGeom>
          <a:noFill/>
          <a:ln>
            <a:noFill/>
          </a:ln>
        </p:spPr>
      </p:pic>
      <p:pic>
        <p:nvPicPr>
          <p:cNvPr id="653" name="Google Shape;653;p58"/>
          <p:cNvPicPr preferRelativeResize="0"/>
          <p:nvPr/>
        </p:nvPicPr>
        <p:blipFill rotWithShape="1">
          <a:blip r:embed="rId6">
            <a:alphaModFix/>
          </a:blip>
          <a:srcRect b="73360" l="180890" r="-180890" t="-73360"/>
          <a:stretch/>
        </p:blipFill>
        <p:spPr>
          <a:xfrm>
            <a:off x="5923125" y="1026500"/>
            <a:ext cx="2929424" cy="1448100"/>
          </a:xfrm>
          <a:prstGeom prst="rect">
            <a:avLst/>
          </a:prstGeom>
          <a:noFill/>
          <a:ln>
            <a:noFill/>
          </a:ln>
        </p:spPr>
      </p:pic>
      <p:pic>
        <p:nvPicPr>
          <p:cNvPr id="654" name="Google Shape;654;p58"/>
          <p:cNvPicPr preferRelativeResize="0"/>
          <p:nvPr/>
        </p:nvPicPr>
        <p:blipFill>
          <a:blip r:embed="rId7">
            <a:alphaModFix/>
          </a:blip>
          <a:stretch>
            <a:fillRect/>
          </a:stretch>
        </p:blipFill>
        <p:spPr>
          <a:xfrm>
            <a:off x="4541637" y="2438075"/>
            <a:ext cx="4225701" cy="2075100"/>
          </a:xfrm>
          <a:prstGeom prst="rect">
            <a:avLst/>
          </a:prstGeom>
          <a:noFill/>
          <a:ln>
            <a:noFill/>
          </a:ln>
        </p:spPr>
      </p:pic>
      <p:pic>
        <p:nvPicPr>
          <p:cNvPr id="655" name="Google Shape;655;p58"/>
          <p:cNvPicPr preferRelativeResize="0"/>
          <p:nvPr/>
        </p:nvPicPr>
        <p:blipFill>
          <a:blip r:embed="rId8">
            <a:alphaModFix/>
          </a:blip>
          <a:stretch>
            <a:fillRect/>
          </a:stretch>
        </p:blipFill>
        <p:spPr>
          <a:xfrm>
            <a:off x="357050" y="2794100"/>
            <a:ext cx="4002626" cy="178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descr="Forma, Rectángulo&#10;&#10;Descripción generada automáticamente" id="660" name="Google Shape;660;p59"/>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661" name="Google Shape;661;p59"/>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a:t>
            </a:r>
            <a:r>
              <a:rPr b="1" lang="es-419" sz="2700">
                <a:solidFill>
                  <a:srgbClr val="F2F2F2"/>
                </a:solidFill>
                <a:latin typeface="Arial"/>
                <a:ea typeface="Arial"/>
                <a:cs typeface="Arial"/>
                <a:sym typeface="Arial"/>
              </a:rPr>
              <a:t>Artículo</a:t>
            </a:r>
            <a:r>
              <a:rPr b="1" lang="es-419" sz="1300">
                <a:solidFill>
                  <a:srgbClr val="F2F2F2"/>
                </a:solidFill>
                <a:latin typeface="Arial"/>
                <a:ea typeface="Arial"/>
                <a:cs typeface="Arial"/>
                <a:sym typeface="Arial"/>
              </a:rPr>
              <a:t>[7]</a:t>
            </a:r>
            <a:r>
              <a:rPr b="1" lang="es-419" sz="2700">
                <a:solidFill>
                  <a:srgbClr val="F2F2F2"/>
                </a:solidFill>
                <a:latin typeface="Arial"/>
                <a:ea typeface="Arial"/>
                <a:cs typeface="Arial"/>
                <a:sym typeface="Arial"/>
              </a:rPr>
              <a:t> -Conclusiones  </a:t>
            </a:r>
            <a:endParaRPr sz="1900"/>
          </a:p>
        </p:txBody>
      </p:sp>
      <p:sp>
        <p:nvSpPr>
          <p:cNvPr id="662" name="Google Shape;662;p59"/>
          <p:cNvSpPr txBox="1"/>
          <p:nvPr/>
        </p:nvSpPr>
        <p:spPr>
          <a:xfrm>
            <a:off x="1246319" y="1835719"/>
            <a:ext cx="6695400" cy="21858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1200"/>
              </a:spcBef>
              <a:spcAft>
                <a:spcPts val="0"/>
              </a:spcAft>
              <a:buClr>
                <a:srgbClr val="000000"/>
              </a:buClr>
              <a:buSzPts val="1500"/>
              <a:buFont typeface="Calibri"/>
              <a:buChar char="●"/>
            </a:pPr>
            <a:r>
              <a:rPr lang="es-419" sz="1500">
                <a:latin typeface="Calibri"/>
                <a:ea typeface="Calibri"/>
                <a:cs typeface="Calibri"/>
                <a:sym typeface="Calibri"/>
              </a:rPr>
              <a:t>El </a:t>
            </a:r>
            <a:r>
              <a:rPr lang="es-419" sz="1500">
                <a:latin typeface="Calibri"/>
                <a:ea typeface="Calibri"/>
                <a:cs typeface="Calibri"/>
                <a:sym typeface="Calibri"/>
              </a:rPr>
              <a:t>artículo</a:t>
            </a:r>
            <a:r>
              <a:rPr lang="es-419" sz="1500">
                <a:latin typeface="Calibri"/>
                <a:ea typeface="Calibri"/>
                <a:cs typeface="Calibri"/>
                <a:sym typeface="Calibri"/>
              </a:rPr>
              <a:t> nos muestra un resumen detallado de la </a:t>
            </a:r>
            <a:r>
              <a:rPr lang="es-419" sz="1500">
                <a:latin typeface="Calibri"/>
                <a:ea typeface="Calibri"/>
                <a:cs typeface="Calibri"/>
                <a:sym typeface="Calibri"/>
              </a:rPr>
              <a:t>programación</a:t>
            </a:r>
            <a:r>
              <a:rPr lang="es-419" sz="1500">
                <a:latin typeface="Calibri"/>
                <a:ea typeface="Calibri"/>
                <a:cs typeface="Calibri"/>
                <a:sym typeface="Calibri"/>
              </a:rPr>
              <a:t> </a:t>
            </a:r>
            <a:r>
              <a:rPr lang="es-419" sz="1500">
                <a:latin typeface="Calibri"/>
                <a:ea typeface="Calibri"/>
                <a:cs typeface="Calibri"/>
                <a:sym typeface="Calibri"/>
              </a:rPr>
              <a:t>genética, incluyendo ejemplos y explicaciones de diversas implementaciones</a:t>
            </a:r>
            <a:r>
              <a:rPr b="0" i="0" lang="es-419" sz="1500" u="none" cap="none" strike="noStrike">
                <a:solidFill>
                  <a:srgbClr val="000000"/>
                </a:solidFill>
                <a:latin typeface="Calibri"/>
                <a:ea typeface="Calibri"/>
                <a:cs typeface="Calibri"/>
                <a:sym typeface="Calibri"/>
              </a:rPr>
              <a:t>.</a:t>
            </a:r>
            <a:endParaRPr/>
          </a:p>
          <a:p>
            <a:pPr indent="-323850" lvl="0" marL="457200" marR="0" rtl="0" algn="l">
              <a:lnSpc>
                <a:spcPct val="100000"/>
              </a:lnSpc>
              <a:spcBef>
                <a:spcPts val="2400"/>
              </a:spcBef>
              <a:spcAft>
                <a:spcPts val="0"/>
              </a:spcAft>
              <a:buClr>
                <a:srgbClr val="000000"/>
              </a:buClr>
              <a:buSzPts val="1500"/>
              <a:buFont typeface="Calibri"/>
              <a:buChar char="●"/>
            </a:pPr>
            <a:r>
              <a:rPr lang="es-419" sz="1500">
                <a:latin typeface="Calibri"/>
                <a:ea typeface="Calibri"/>
                <a:cs typeface="Calibri"/>
                <a:sym typeface="Calibri"/>
              </a:rPr>
              <a:t>En este review podemos encontrar software y herramientas que podemos usar en nuestras implementación de PG </a:t>
            </a:r>
            <a:r>
              <a:rPr b="0" i="0" lang="es-419" sz="1500" u="none" cap="none" strike="noStrike">
                <a:solidFill>
                  <a:srgbClr val="000000"/>
                </a:solidFill>
                <a:latin typeface="Calibri"/>
                <a:ea typeface="Calibri"/>
                <a:cs typeface="Calibri"/>
                <a:sym typeface="Calibri"/>
              </a:rPr>
              <a:t>.</a:t>
            </a:r>
            <a:endParaRPr/>
          </a:p>
          <a:p>
            <a:pPr indent="-323850" lvl="0" marL="457200" marR="0" rtl="0" algn="l">
              <a:lnSpc>
                <a:spcPct val="100000"/>
              </a:lnSpc>
              <a:spcBef>
                <a:spcPts val="2400"/>
              </a:spcBef>
              <a:spcAft>
                <a:spcPts val="1200"/>
              </a:spcAft>
              <a:buClr>
                <a:srgbClr val="000000"/>
              </a:buClr>
              <a:buSzPts val="1500"/>
              <a:buFont typeface="Calibri"/>
              <a:buChar char="●"/>
            </a:pPr>
            <a:r>
              <a:rPr lang="es-419" sz="1500">
                <a:latin typeface="Calibri"/>
                <a:ea typeface="Calibri"/>
                <a:cs typeface="Calibri"/>
                <a:sym typeface="Calibri"/>
              </a:rPr>
              <a:t>Finalmente en este review podremos identificar diferentes aplicaciones que pueden llegar a tener la programación genética </a:t>
            </a:r>
            <a:r>
              <a:rPr b="0" i="0" lang="es-419" sz="1500" u="none" cap="none" strike="noStrike">
                <a:solidFill>
                  <a:srgbClr val="000000"/>
                </a:solidFill>
                <a:latin typeface="Calibri"/>
                <a:ea typeface="Calibri"/>
                <a:cs typeface="Calibri"/>
                <a:sym typeface="Calibri"/>
              </a:rPr>
              <a:t>.</a:t>
            </a:r>
            <a:endParaRPr b="0" i="0" sz="15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xEl>
                                              <p:pRg end="0" st="0"/>
                                            </p:txEl>
                                          </p:spTgt>
                                        </p:tgtEl>
                                        <p:attrNameLst>
                                          <p:attrName>style.visibility</p:attrName>
                                        </p:attrNameLst>
                                      </p:cBhvr>
                                      <p:to>
                                        <p:strVal val="visible"/>
                                      </p:to>
                                    </p:set>
                                    <p:animEffect filter="fade" transition="in">
                                      <p:cBhvr>
                                        <p:cTn dur="500"/>
                                        <p:tgtEl>
                                          <p:spTgt spid="6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xEl>
                                              <p:pRg end="1" st="1"/>
                                            </p:txEl>
                                          </p:spTgt>
                                        </p:tgtEl>
                                        <p:attrNameLst>
                                          <p:attrName>style.visibility</p:attrName>
                                        </p:attrNameLst>
                                      </p:cBhvr>
                                      <p:to>
                                        <p:strVal val="visible"/>
                                      </p:to>
                                    </p:set>
                                    <p:animEffect filter="fade" transition="in">
                                      <p:cBhvr>
                                        <p:cTn dur="500"/>
                                        <p:tgtEl>
                                          <p:spTgt spid="6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xEl>
                                              <p:pRg end="2" st="2"/>
                                            </p:txEl>
                                          </p:spTgt>
                                        </p:tgtEl>
                                        <p:attrNameLst>
                                          <p:attrName>style.visibility</p:attrName>
                                        </p:attrNameLst>
                                      </p:cBhvr>
                                      <p:to>
                                        <p:strVal val="visible"/>
                                      </p:to>
                                    </p:set>
                                    <p:animEffect filter="fade" transition="in">
                                      <p:cBhvr>
                                        <p:cTn dur="500"/>
                                        <p:tgtEl>
                                          <p:spTgt spid="66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descr="Forma, Rectángulo&#10;&#10;Descripción generada automáticamente" id="667" name="Google Shape;667;p60"/>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668" name="Google Shape;668;p60"/>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a:t>
            </a:r>
            <a:r>
              <a:rPr b="1" lang="es-419" sz="2700">
                <a:solidFill>
                  <a:srgbClr val="F2F2F2"/>
                </a:solidFill>
                <a:latin typeface="Arial"/>
                <a:ea typeface="Arial"/>
                <a:cs typeface="Arial"/>
                <a:sym typeface="Arial"/>
              </a:rPr>
              <a:t> Conclusiones  </a:t>
            </a:r>
            <a:endParaRPr sz="1900"/>
          </a:p>
        </p:txBody>
      </p:sp>
      <p:sp>
        <p:nvSpPr>
          <p:cNvPr id="669" name="Google Shape;669;p60"/>
          <p:cNvSpPr txBox="1"/>
          <p:nvPr/>
        </p:nvSpPr>
        <p:spPr>
          <a:xfrm>
            <a:off x="39475" y="1181600"/>
            <a:ext cx="9108900" cy="997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La programación genética se basa en un proceso de evolución de poblaciones y se enfoca en diversos problemas de optimización, en los que trata de encontrar una solución óptima global a partir de una población y  sus posibles cruces.</a:t>
            </a:r>
            <a:endParaRPr sz="1600">
              <a:solidFill>
                <a:schemeClr val="dk1"/>
              </a:solidFill>
              <a:latin typeface="Calibri"/>
              <a:ea typeface="Calibri"/>
              <a:cs typeface="Calibri"/>
              <a:sym typeface="Calibri"/>
            </a:endParaRPr>
          </a:p>
        </p:txBody>
      </p:sp>
      <p:sp>
        <p:nvSpPr>
          <p:cNvPr id="670" name="Google Shape;670;p60"/>
          <p:cNvSpPr txBox="1"/>
          <p:nvPr/>
        </p:nvSpPr>
        <p:spPr>
          <a:xfrm>
            <a:off x="30000" y="2313125"/>
            <a:ext cx="87990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La programación genética puede ser usada en problemas continuos o discretos, con o sin restricciones en la solución y en general, en problemas multiobjetivo.</a:t>
            </a:r>
            <a:endParaRPr sz="1600">
              <a:solidFill>
                <a:schemeClr val="dk1"/>
              </a:solidFill>
              <a:latin typeface="Calibri"/>
              <a:ea typeface="Calibri"/>
              <a:cs typeface="Calibri"/>
              <a:sym typeface="Calibri"/>
            </a:endParaRPr>
          </a:p>
        </p:txBody>
      </p:sp>
      <p:sp>
        <p:nvSpPr>
          <p:cNvPr id="671" name="Google Shape;671;p60"/>
          <p:cNvSpPr txBox="1"/>
          <p:nvPr/>
        </p:nvSpPr>
        <p:spPr>
          <a:xfrm>
            <a:off x="53400" y="3128013"/>
            <a:ext cx="90372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La programación genética es especialmente útil cuando los espacios de la solución son muy grandes, puesto que selecciona una población variada.</a:t>
            </a:r>
            <a:endParaRPr sz="1600">
              <a:solidFill>
                <a:schemeClr val="dk1"/>
              </a:solidFill>
              <a:latin typeface="Calibri"/>
              <a:ea typeface="Calibri"/>
              <a:cs typeface="Calibri"/>
              <a:sym typeface="Calibri"/>
            </a:endParaRPr>
          </a:p>
        </p:txBody>
      </p:sp>
      <p:sp>
        <p:nvSpPr>
          <p:cNvPr id="672" name="Google Shape;672;p60"/>
          <p:cNvSpPr txBox="1"/>
          <p:nvPr/>
        </p:nvSpPr>
        <p:spPr>
          <a:xfrm>
            <a:off x="106200" y="3942925"/>
            <a:ext cx="91089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Calibri"/>
              <a:buChar char="●"/>
            </a:pPr>
            <a:r>
              <a:rPr lang="es-419" sz="1600">
                <a:solidFill>
                  <a:schemeClr val="dk1"/>
                </a:solidFill>
                <a:latin typeface="Calibri"/>
                <a:ea typeface="Calibri"/>
                <a:cs typeface="Calibri"/>
                <a:sym typeface="Calibri"/>
              </a:rPr>
              <a:t>Al ser un algoritmo basado en probabilidades y en decisiones experimentales en el diseño, no se garantiza una mejora en la población, y por ende tampoco encontrar el óptimo.</a:t>
            </a:r>
            <a:endParaRPr sz="16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descr="Forma, Rectángulo&#10;&#10;Descripción generada automáticamente" id="677" name="Google Shape;677;p61"/>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678" name="Google Shape;678;p61"/>
          <p:cNvSpPr txBox="1"/>
          <p:nvPr>
            <p:ph type="title"/>
          </p:nvPr>
        </p:nvSpPr>
        <p:spPr>
          <a:xfrm>
            <a:off x="1077058" y="115582"/>
            <a:ext cx="7394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 GP - Referencias  </a:t>
            </a:r>
            <a:endParaRPr sz="1900"/>
          </a:p>
        </p:txBody>
      </p:sp>
      <p:sp>
        <p:nvSpPr>
          <p:cNvPr id="679" name="Google Shape;679;p61"/>
          <p:cNvSpPr txBox="1"/>
          <p:nvPr>
            <p:ph idx="1" type="body"/>
          </p:nvPr>
        </p:nvSpPr>
        <p:spPr>
          <a:xfrm>
            <a:off x="311700" y="1152475"/>
            <a:ext cx="8520600" cy="3990900"/>
          </a:xfrm>
          <a:prstGeom prst="rect">
            <a:avLst/>
          </a:prstGeom>
        </p:spPr>
        <p:txBody>
          <a:bodyPr anchorCtr="0" anchor="t" bIns="34275" lIns="68575" spcFirstLastPara="1" rIns="68575" wrap="square" tIns="34275">
            <a:normAutofit fontScale="92500" lnSpcReduction="20000"/>
          </a:bodyPr>
          <a:lstStyle/>
          <a:p>
            <a:pPr indent="0" lvl="0" marL="0" rtl="0" algn="l">
              <a:spcBef>
                <a:spcPts val="800"/>
              </a:spcBef>
              <a:spcAft>
                <a:spcPts val="0"/>
              </a:spcAft>
              <a:buNone/>
            </a:pPr>
            <a:r>
              <a:rPr b="1" lang="es-419"/>
              <a:t>[1] </a:t>
            </a:r>
            <a:r>
              <a:rPr lang="es-419"/>
              <a:t>D. Dumitrescu, B Lazzerini, L.C Jain, Evolutionary Computation, Libro</a:t>
            </a:r>
            <a:endParaRPr/>
          </a:p>
          <a:p>
            <a:pPr indent="0" lvl="0" marL="0" rtl="0" algn="l">
              <a:spcBef>
                <a:spcPts val="800"/>
              </a:spcBef>
              <a:spcAft>
                <a:spcPts val="0"/>
              </a:spcAft>
              <a:buNone/>
            </a:pPr>
            <a:r>
              <a:rPr b="1" lang="es-419"/>
              <a:t>[2] </a:t>
            </a:r>
            <a:r>
              <a:rPr lang="es-419"/>
              <a:t>Vijini Mallawaarachchi, How to define a Fitness Function in a Genetic Algorithm?, Julio, 2017, Artículo. </a:t>
            </a:r>
            <a:r>
              <a:rPr lang="es-419" u="sng">
                <a:solidFill>
                  <a:schemeClr val="hlink"/>
                </a:solidFill>
                <a:hlinkClick r:id="rId4"/>
              </a:rPr>
              <a:t>Online</a:t>
            </a:r>
            <a:endParaRPr/>
          </a:p>
          <a:p>
            <a:pPr indent="0" lvl="0" marL="0" rtl="0" algn="l">
              <a:spcBef>
                <a:spcPts val="800"/>
              </a:spcBef>
              <a:spcAft>
                <a:spcPts val="0"/>
              </a:spcAft>
              <a:buNone/>
            </a:pPr>
            <a:r>
              <a:rPr b="1" lang="es-419"/>
              <a:t>[3] </a:t>
            </a:r>
            <a:r>
              <a:rPr lang="es-419"/>
              <a:t>Ali aydar, Learn Genetic Algorithms, 2018, Articulo. </a:t>
            </a:r>
            <a:r>
              <a:rPr lang="es-419" u="sng">
                <a:solidFill>
                  <a:schemeClr val="hlink"/>
                </a:solidFill>
                <a:hlinkClick r:id="rId5"/>
              </a:rPr>
              <a:t>Online</a:t>
            </a:r>
            <a:endParaRPr/>
          </a:p>
          <a:p>
            <a:pPr indent="0" lvl="0" marL="0" rtl="0" algn="l">
              <a:spcBef>
                <a:spcPts val="800"/>
              </a:spcBef>
              <a:spcAft>
                <a:spcPts val="0"/>
              </a:spcAft>
              <a:buNone/>
            </a:pPr>
            <a:r>
              <a:rPr b="1" lang="es-419"/>
              <a:t>[4] </a:t>
            </a:r>
            <a:r>
              <a:rPr lang="es-419"/>
              <a:t>Abdulkarim, H. A., &amp; Alshammari, I. F. (2015). Comparison of algorithms for solving traveling salesman problem. International Journal of Engineering and Advanced Technology, 4(6), 76-79.</a:t>
            </a:r>
            <a:endParaRPr sz="1400">
              <a:solidFill>
                <a:srgbClr val="000000"/>
              </a:solidFill>
            </a:endParaRPr>
          </a:p>
          <a:p>
            <a:pPr indent="0" lvl="0" marL="0" rtl="0" algn="l">
              <a:spcBef>
                <a:spcPts val="800"/>
              </a:spcBef>
              <a:spcAft>
                <a:spcPts val="0"/>
              </a:spcAft>
              <a:buClr>
                <a:schemeClr val="dk1"/>
              </a:buClr>
              <a:buSzPct val="52380"/>
              <a:buFont typeface="Arial"/>
              <a:buNone/>
            </a:pPr>
            <a:r>
              <a:rPr b="1" lang="es-419"/>
              <a:t>[5] </a:t>
            </a:r>
            <a:r>
              <a:rPr lang="es-419"/>
              <a:t>S. N. Sivanandam and · S N Deepa, “Introduction to Genetic Algorithms.”</a:t>
            </a:r>
            <a:endParaRPr/>
          </a:p>
          <a:p>
            <a:pPr indent="0" lvl="0" marL="0" rtl="0" algn="l">
              <a:spcBef>
                <a:spcPts val="800"/>
              </a:spcBef>
              <a:spcAft>
                <a:spcPts val="0"/>
              </a:spcAft>
              <a:buClr>
                <a:schemeClr val="dk1"/>
              </a:buClr>
              <a:buSzPct val="52380"/>
              <a:buFont typeface="Arial"/>
              <a:buNone/>
            </a:pPr>
            <a:r>
              <a:rPr b="1" lang="es-419"/>
              <a:t>[6]</a:t>
            </a:r>
            <a:r>
              <a:rPr lang="es-419"/>
              <a:t> Z. Li, J. Qin, H. Gong, X. Zhang, and Y. Wan, “Enhancing the generalization of feature construction using genetic programming for imbalanced data with augmented non-overlap degree,” Jan. 2022, pp. 960–965. doi: 10.1109/bibm52615.2021.9669863.</a:t>
            </a:r>
            <a:endParaRPr/>
          </a:p>
          <a:p>
            <a:pPr indent="0" lvl="0" marL="0" rtl="0" algn="l">
              <a:spcBef>
                <a:spcPts val="800"/>
              </a:spcBef>
              <a:spcAft>
                <a:spcPts val="0"/>
              </a:spcAft>
              <a:buClr>
                <a:schemeClr val="dk1"/>
              </a:buClr>
              <a:buSzPct val="52380"/>
              <a:buFont typeface="Arial"/>
              <a:buNone/>
            </a:pPr>
            <a:r>
              <a:rPr b="1" lang="es-419"/>
              <a:t>[7]</a:t>
            </a:r>
            <a:r>
              <a:rPr lang="es-419"/>
              <a:t>ARI, D.; ALAGÖZ, B. B.( 2021) A Review of Genetic Programming: Popular Techniques, Fundamental Aspects, Software Tools and Applications. Sakarya University Journal of Science.</a:t>
            </a:r>
            <a:r>
              <a:rPr lang="es-419" u="sng">
                <a:solidFill>
                  <a:schemeClr val="hlink"/>
                </a:solidFill>
                <a:hlinkClick r:id="rId6"/>
              </a:rPr>
              <a:t>Online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descr="Forma, Rectángulo&#10;&#10;Descripción generada automáticamente" id="157" name="Google Shape;157;p28"/>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158" name="Google Shape;158;p28"/>
          <p:cNvSpPr txBox="1"/>
          <p:nvPr>
            <p:ph type="title"/>
          </p:nvPr>
        </p:nvSpPr>
        <p:spPr>
          <a:xfrm>
            <a:off x="1077058" y="8902"/>
            <a:ext cx="4272300" cy="9942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F2F2F2"/>
              </a:buClr>
              <a:buSzPct val="111111"/>
              <a:buFont typeface="Arial"/>
              <a:buNone/>
            </a:pPr>
            <a:r>
              <a:rPr b="1" lang="es-419" sz="2700">
                <a:solidFill>
                  <a:srgbClr val="F2F2F2"/>
                </a:solidFill>
                <a:latin typeface="Arial"/>
                <a:ea typeface="Arial"/>
                <a:cs typeface="Arial"/>
                <a:sym typeface="Arial"/>
              </a:rPr>
              <a:t>Primeros enfoques de la programación genética [1]</a:t>
            </a:r>
            <a:endParaRPr/>
          </a:p>
        </p:txBody>
      </p:sp>
      <p:sp>
        <p:nvSpPr>
          <p:cNvPr id="159" name="Google Shape;159;p28"/>
          <p:cNvSpPr/>
          <p:nvPr/>
        </p:nvSpPr>
        <p:spPr>
          <a:xfrm>
            <a:off x="651757" y="1339997"/>
            <a:ext cx="1315200" cy="942600"/>
          </a:xfrm>
          <a:prstGeom prst="roundRect">
            <a:avLst>
              <a:gd fmla="val 10000" name="adj"/>
            </a:avLst>
          </a:prstGeom>
          <a:blipFill rotWithShape="1">
            <a:blip r:embed="rId4">
              <a:alphaModFix/>
            </a:blip>
            <a:stretch>
              <a:fillRect b="-4999" l="0" r="0" t="-4999"/>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8"/>
          <p:cNvSpPr/>
          <p:nvPr/>
        </p:nvSpPr>
        <p:spPr>
          <a:xfrm>
            <a:off x="2264734" y="1264573"/>
            <a:ext cx="6227400" cy="464100"/>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419" sz="1400" u="none" cap="none" strike="noStrike">
                <a:solidFill>
                  <a:schemeClr val="lt1"/>
                </a:solidFill>
                <a:latin typeface="Arial"/>
                <a:ea typeface="Arial"/>
                <a:cs typeface="Arial"/>
                <a:sym typeface="Arial"/>
              </a:rPr>
              <a:t>(1950, 1953) Turin considero que la “búsqueda genética o evolutiva” automáticamente desarrolla programas informáticos inteligentes</a:t>
            </a:r>
            <a:endParaRPr/>
          </a:p>
        </p:txBody>
      </p:sp>
      <p:sp>
        <p:nvSpPr>
          <p:cNvPr id="161" name="Google Shape;161;p28"/>
          <p:cNvSpPr/>
          <p:nvPr/>
        </p:nvSpPr>
        <p:spPr>
          <a:xfrm>
            <a:off x="2264734" y="1885727"/>
            <a:ext cx="6227400" cy="464100"/>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419" sz="1400" u="none" cap="none" strike="noStrike">
                <a:solidFill>
                  <a:schemeClr val="lt1"/>
                </a:solidFill>
                <a:latin typeface="Arial"/>
                <a:ea typeface="Arial"/>
                <a:cs typeface="Arial"/>
                <a:sym typeface="Arial"/>
              </a:rPr>
              <a:t>Smith (1980) propone un sistema de clasificación donde se usa cadenas de tamaño variable para representar las estrategias</a:t>
            </a:r>
            <a:endParaRPr/>
          </a:p>
        </p:txBody>
      </p:sp>
      <p:pic>
        <p:nvPicPr>
          <p:cNvPr id="162" name="Google Shape;162;p28"/>
          <p:cNvPicPr preferRelativeResize="0"/>
          <p:nvPr/>
        </p:nvPicPr>
        <p:blipFill rotWithShape="1">
          <a:blip r:embed="rId5">
            <a:alphaModFix/>
          </a:blip>
          <a:srcRect b="0" l="0" r="0" t="0"/>
          <a:stretch/>
        </p:blipFill>
        <p:spPr>
          <a:xfrm>
            <a:off x="7123920" y="2505226"/>
            <a:ext cx="1747126" cy="1066261"/>
          </a:xfrm>
          <a:prstGeom prst="rect">
            <a:avLst/>
          </a:prstGeom>
          <a:noFill/>
          <a:ln>
            <a:noFill/>
          </a:ln>
        </p:spPr>
      </p:pic>
      <p:sp>
        <p:nvSpPr>
          <p:cNvPr id="163" name="Google Shape;163;p28"/>
          <p:cNvSpPr/>
          <p:nvPr/>
        </p:nvSpPr>
        <p:spPr>
          <a:xfrm>
            <a:off x="726555" y="3104097"/>
            <a:ext cx="6227400" cy="464100"/>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419" sz="1400" u="none" cap="none" strike="noStrike">
                <a:solidFill>
                  <a:schemeClr val="lt1"/>
                </a:solidFill>
                <a:latin typeface="Arial"/>
                <a:ea typeface="Arial"/>
                <a:cs typeface="Arial"/>
                <a:sym typeface="Arial"/>
              </a:rPr>
              <a:t>Hicklin (1986), Fuijiki y Dickinson (1987) consideraron un método de evolución de programas en LISP</a:t>
            </a:r>
            <a:endParaRPr/>
          </a:p>
        </p:txBody>
      </p:sp>
      <p:sp>
        <p:nvSpPr>
          <p:cNvPr id="164" name="Google Shape;164;p28"/>
          <p:cNvSpPr/>
          <p:nvPr/>
        </p:nvSpPr>
        <p:spPr>
          <a:xfrm>
            <a:off x="726556" y="2506831"/>
            <a:ext cx="6227400" cy="464100"/>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419" sz="1400" u="none" cap="none" strike="noStrike">
                <a:solidFill>
                  <a:schemeClr val="lt1"/>
                </a:solidFill>
                <a:latin typeface="Arial"/>
                <a:ea typeface="Arial"/>
                <a:cs typeface="Arial"/>
                <a:sym typeface="Arial"/>
              </a:rPr>
              <a:t>Cramer (1985) consideraba una estructura de árbol como una representación del programa en un genotipo</a:t>
            </a:r>
            <a:endParaRPr/>
          </a:p>
        </p:txBody>
      </p:sp>
      <p:sp>
        <p:nvSpPr>
          <p:cNvPr id="165" name="Google Shape;165;p28"/>
          <p:cNvSpPr/>
          <p:nvPr/>
        </p:nvSpPr>
        <p:spPr>
          <a:xfrm>
            <a:off x="2264734" y="4325764"/>
            <a:ext cx="6227400" cy="618000"/>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419" sz="1400" u="none" cap="none" strike="noStrike">
                <a:solidFill>
                  <a:schemeClr val="lt1"/>
                </a:solidFill>
                <a:latin typeface="Arial"/>
                <a:ea typeface="Arial"/>
                <a:cs typeface="Arial"/>
                <a:sym typeface="Arial"/>
              </a:rPr>
              <a:t>Koza (1989, 1992) destaco la importancia de la PG como una aproximación general a el programa de inducción y es eficaz para una variedad de problemas en un amplio rango de campos</a:t>
            </a:r>
            <a:endParaRPr b="0" i="0" sz="1400" u="none" cap="none" strike="noStrike">
              <a:solidFill>
                <a:schemeClr val="lt1"/>
              </a:solidFill>
              <a:latin typeface="Arial"/>
              <a:ea typeface="Arial"/>
              <a:cs typeface="Arial"/>
              <a:sym typeface="Arial"/>
            </a:endParaRPr>
          </a:p>
        </p:txBody>
      </p:sp>
      <p:sp>
        <p:nvSpPr>
          <p:cNvPr id="166" name="Google Shape;166;p28"/>
          <p:cNvSpPr/>
          <p:nvPr/>
        </p:nvSpPr>
        <p:spPr>
          <a:xfrm>
            <a:off x="2264734" y="3728498"/>
            <a:ext cx="6227400" cy="464100"/>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419" sz="1400" u="none" cap="none" strike="noStrike">
                <a:solidFill>
                  <a:schemeClr val="lt1"/>
                </a:solidFill>
                <a:latin typeface="Arial"/>
                <a:ea typeface="Arial"/>
                <a:cs typeface="Arial"/>
                <a:sym typeface="Arial"/>
              </a:rPr>
              <a:t>Dickmanns, Schimidhuber y Winklhofer (1987) consideraba un método de programa de prólogo envolvente</a:t>
            </a:r>
            <a:endParaRPr/>
          </a:p>
        </p:txBody>
      </p:sp>
      <p:sp>
        <p:nvSpPr>
          <p:cNvPr id="167" name="Google Shape;167;p28"/>
          <p:cNvSpPr/>
          <p:nvPr/>
        </p:nvSpPr>
        <p:spPr>
          <a:xfrm>
            <a:off x="485553" y="3741889"/>
            <a:ext cx="1647600" cy="1108200"/>
          </a:xfrm>
          <a:prstGeom prst="roundRect">
            <a:avLst>
              <a:gd fmla="val 10000" name="adj"/>
            </a:avLst>
          </a:prstGeom>
          <a:blipFill rotWithShape="1">
            <a:blip r:embed="rId6">
              <a:alphaModFix/>
            </a:blip>
            <a:stretch>
              <a:fillRect b="-37988" l="0" r="0" t="-37999"/>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28"/>
          <p:cNvPicPr preferRelativeResize="0"/>
          <p:nvPr/>
        </p:nvPicPr>
        <p:blipFill rotWithShape="1">
          <a:blip r:embed="rId7">
            <a:alphaModFix/>
          </a:blip>
          <a:srcRect b="0" l="0" r="0" t="0"/>
          <a:stretch/>
        </p:blipFill>
        <p:spPr>
          <a:xfrm>
            <a:off x="8318500" y="4318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500"/>
                                        <p:tgtEl>
                                          <p:spTgt spid="1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500"/>
                                        <p:tgtEl>
                                          <p:spTgt spid="1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500"/>
                                        <p:tgtEl>
                                          <p:spTgt spid="16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500"/>
                                        <p:tgtEl>
                                          <p:spTgt spid="1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6"/>
                                        </p:tgtEl>
                                        <p:attrNameLst>
                                          <p:attrName>style.visibility</p:attrName>
                                        </p:attrNameLst>
                                      </p:cBhvr>
                                      <p:to>
                                        <p:strVal val="visible"/>
                                      </p:to>
                                    </p:set>
                                    <p:anim calcmode="lin" valueType="num">
                                      <p:cBhvr additive="base">
                                        <p:cTn dur="500"/>
                                        <p:tgtEl>
                                          <p:spTgt spid="16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500"/>
                                        <p:tgtEl>
                                          <p:spTgt spid="16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descr="Forma, Rectángulo&#10;&#10;Descripción generada automáticamente" id="173" name="Google Shape;173;p29"/>
          <p:cNvPicPr preferRelativeResize="0"/>
          <p:nvPr>
            <p:ph idx="1" type="body"/>
          </p:nvPr>
        </p:nvPicPr>
        <p:blipFill rotWithShape="1">
          <a:blip r:embed="rId3">
            <a:alphaModFix/>
          </a:blip>
          <a:srcRect b="0" l="0" r="0" t="0"/>
          <a:stretch/>
        </p:blipFill>
        <p:spPr>
          <a:xfrm>
            <a:off x="39565" y="2609"/>
            <a:ext cx="9108900" cy="1108200"/>
          </a:xfrm>
          <a:prstGeom prst="rect">
            <a:avLst/>
          </a:prstGeom>
          <a:noFill/>
          <a:ln>
            <a:noFill/>
          </a:ln>
        </p:spPr>
      </p:pic>
      <p:sp>
        <p:nvSpPr>
          <p:cNvPr id="174" name="Google Shape;174;p29"/>
          <p:cNvSpPr txBox="1"/>
          <p:nvPr>
            <p:ph type="title"/>
          </p:nvPr>
        </p:nvSpPr>
        <p:spPr>
          <a:xfrm>
            <a:off x="1089650" y="13548"/>
            <a:ext cx="48240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Generador de programas de lenguaje [1]</a:t>
            </a:r>
            <a:endParaRPr/>
          </a:p>
        </p:txBody>
      </p:sp>
      <p:grpSp>
        <p:nvGrpSpPr>
          <p:cNvPr id="175" name="Google Shape;175;p29"/>
          <p:cNvGrpSpPr/>
          <p:nvPr/>
        </p:nvGrpSpPr>
        <p:grpSpPr>
          <a:xfrm>
            <a:off x="460745" y="1994898"/>
            <a:ext cx="2962800" cy="2482921"/>
            <a:chOff x="0" y="9120"/>
            <a:chExt cx="2962800" cy="2482921"/>
          </a:xfrm>
        </p:grpSpPr>
        <p:sp>
          <p:nvSpPr>
            <p:cNvPr id="176" name="Google Shape;176;p29"/>
            <p:cNvSpPr/>
            <p:nvPr/>
          </p:nvSpPr>
          <p:spPr>
            <a:xfrm>
              <a:off x="0" y="289560"/>
              <a:ext cx="2962800" cy="478800"/>
            </a:xfrm>
            <a:prstGeom prst="rect">
              <a:avLst/>
            </a:prstGeom>
            <a:solidFill>
              <a:schemeClr val="lt1">
                <a:alpha val="89800"/>
              </a:schemeClr>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9"/>
            <p:cNvSpPr/>
            <p:nvPr/>
          </p:nvSpPr>
          <p:spPr>
            <a:xfrm>
              <a:off x="148146" y="9120"/>
              <a:ext cx="2074200" cy="561000"/>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9"/>
            <p:cNvSpPr txBox="1"/>
            <p:nvPr/>
          </p:nvSpPr>
          <p:spPr>
            <a:xfrm>
              <a:off x="175526" y="36500"/>
              <a:ext cx="2019300" cy="506100"/>
            </a:xfrm>
            <a:prstGeom prst="rect">
              <a:avLst/>
            </a:prstGeom>
            <a:noFill/>
            <a:ln>
              <a:noFill/>
            </a:ln>
          </p:spPr>
          <p:txBody>
            <a:bodyPr anchorCtr="0" anchor="ctr" bIns="0" lIns="78375" spcFirstLastPara="1" rIns="78375" wrap="square" tIns="0">
              <a:noAutofit/>
            </a:bodyPr>
            <a:lstStyle/>
            <a:p>
              <a:pPr indent="0" lvl="0" marL="0" marR="0" rtl="0" algn="l">
                <a:lnSpc>
                  <a:spcPct val="90000"/>
                </a:lnSpc>
                <a:spcBef>
                  <a:spcPts val="0"/>
                </a:spcBef>
                <a:spcAft>
                  <a:spcPts val="0"/>
                </a:spcAft>
                <a:buClr>
                  <a:srgbClr val="000000"/>
                </a:buClr>
                <a:buSzPts val="1600"/>
                <a:buFont typeface="Arial"/>
                <a:buNone/>
              </a:pPr>
              <a:r>
                <a:rPr b="0" i="0" lang="es-419" sz="1600" u="none" cap="none" strike="noStrike">
                  <a:solidFill>
                    <a:schemeClr val="lt1"/>
                  </a:solidFill>
                  <a:latin typeface="Arial"/>
                  <a:ea typeface="Arial"/>
                  <a:cs typeface="Arial"/>
                  <a:sym typeface="Arial"/>
                </a:rPr>
                <a:t>Entradas del programa</a:t>
              </a:r>
              <a:endParaRPr/>
            </a:p>
          </p:txBody>
        </p:sp>
        <p:sp>
          <p:nvSpPr>
            <p:cNvPr id="179" name="Google Shape;179;p29"/>
            <p:cNvSpPr/>
            <p:nvPr/>
          </p:nvSpPr>
          <p:spPr>
            <a:xfrm>
              <a:off x="0" y="1151400"/>
              <a:ext cx="2962800" cy="478800"/>
            </a:xfrm>
            <a:prstGeom prst="rect">
              <a:avLst/>
            </a:prstGeom>
            <a:solidFill>
              <a:schemeClr val="lt1">
                <a:alpha val="89800"/>
              </a:schemeClr>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9"/>
            <p:cNvSpPr/>
            <p:nvPr/>
          </p:nvSpPr>
          <p:spPr>
            <a:xfrm>
              <a:off x="125111" y="861224"/>
              <a:ext cx="2074200" cy="561000"/>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9"/>
            <p:cNvSpPr txBox="1"/>
            <p:nvPr/>
          </p:nvSpPr>
          <p:spPr>
            <a:xfrm>
              <a:off x="152491" y="888604"/>
              <a:ext cx="2019300" cy="506100"/>
            </a:xfrm>
            <a:prstGeom prst="rect">
              <a:avLst/>
            </a:prstGeom>
            <a:noFill/>
            <a:ln>
              <a:noFill/>
            </a:ln>
          </p:spPr>
          <p:txBody>
            <a:bodyPr anchorCtr="0" anchor="ctr" bIns="0" lIns="78375" spcFirstLastPara="1" rIns="78375" wrap="square" tIns="0">
              <a:noAutofit/>
            </a:bodyPr>
            <a:lstStyle/>
            <a:p>
              <a:pPr indent="0" lvl="0" marL="0" marR="0" rtl="0" algn="l">
                <a:lnSpc>
                  <a:spcPct val="90000"/>
                </a:lnSpc>
                <a:spcBef>
                  <a:spcPts val="0"/>
                </a:spcBef>
                <a:spcAft>
                  <a:spcPts val="0"/>
                </a:spcAft>
                <a:buClr>
                  <a:srgbClr val="000000"/>
                </a:buClr>
                <a:buSzPts val="1600"/>
                <a:buFont typeface="Arial"/>
                <a:buNone/>
              </a:pPr>
              <a:r>
                <a:rPr b="0" i="0" lang="es-419" sz="1600" u="none" cap="none" strike="noStrike">
                  <a:solidFill>
                    <a:schemeClr val="lt1"/>
                  </a:solidFill>
                  <a:latin typeface="Arial"/>
                  <a:ea typeface="Arial"/>
                  <a:cs typeface="Arial"/>
                  <a:sym typeface="Arial"/>
                </a:rPr>
                <a:t>Las constantes</a:t>
              </a:r>
              <a:endParaRPr/>
            </a:p>
          </p:txBody>
        </p:sp>
        <p:sp>
          <p:nvSpPr>
            <p:cNvPr id="182" name="Google Shape;182;p29"/>
            <p:cNvSpPr/>
            <p:nvPr/>
          </p:nvSpPr>
          <p:spPr>
            <a:xfrm>
              <a:off x="0" y="2013241"/>
              <a:ext cx="2962800" cy="478800"/>
            </a:xfrm>
            <a:prstGeom prst="rect">
              <a:avLst/>
            </a:prstGeom>
            <a:solidFill>
              <a:schemeClr val="lt1">
                <a:alpha val="89800"/>
              </a:schemeClr>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9"/>
            <p:cNvSpPr/>
            <p:nvPr/>
          </p:nvSpPr>
          <p:spPr>
            <a:xfrm>
              <a:off x="148146" y="1732801"/>
              <a:ext cx="2074200" cy="561000"/>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9"/>
            <p:cNvSpPr txBox="1"/>
            <p:nvPr/>
          </p:nvSpPr>
          <p:spPr>
            <a:xfrm>
              <a:off x="175526" y="1760181"/>
              <a:ext cx="2019300" cy="506100"/>
            </a:xfrm>
            <a:prstGeom prst="rect">
              <a:avLst/>
            </a:prstGeom>
            <a:noFill/>
            <a:ln>
              <a:noFill/>
            </a:ln>
          </p:spPr>
          <p:txBody>
            <a:bodyPr anchorCtr="0" anchor="ctr" bIns="0" lIns="78375" spcFirstLastPara="1" rIns="78375" wrap="square" tIns="0">
              <a:noAutofit/>
            </a:bodyPr>
            <a:lstStyle/>
            <a:p>
              <a:pPr indent="0" lvl="0" marL="0" marR="0" rtl="0" algn="l">
                <a:lnSpc>
                  <a:spcPct val="90000"/>
                </a:lnSpc>
                <a:spcBef>
                  <a:spcPts val="0"/>
                </a:spcBef>
                <a:spcAft>
                  <a:spcPts val="0"/>
                </a:spcAft>
                <a:buClr>
                  <a:srgbClr val="000000"/>
                </a:buClr>
                <a:buSzPts val="1600"/>
                <a:buFont typeface="Arial"/>
                <a:buNone/>
              </a:pPr>
              <a:r>
                <a:rPr b="0" i="0" lang="es-419" sz="1600" u="none" cap="none" strike="noStrike">
                  <a:solidFill>
                    <a:schemeClr val="lt1"/>
                  </a:solidFill>
                  <a:latin typeface="Arial"/>
                  <a:ea typeface="Arial"/>
                  <a:cs typeface="Arial"/>
                  <a:sym typeface="Arial"/>
                </a:rPr>
                <a:t>Función sin argumentos </a:t>
              </a:r>
              <a:endParaRPr/>
            </a:p>
          </p:txBody>
        </p:sp>
      </p:grpSp>
      <p:sp>
        <p:nvSpPr>
          <p:cNvPr id="185" name="Google Shape;185;p29"/>
          <p:cNvSpPr txBox="1"/>
          <p:nvPr/>
        </p:nvSpPr>
        <p:spPr>
          <a:xfrm>
            <a:off x="4316818" y="1484635"/>
            <a:ext cx="3899400" cy="144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419" sz="1800" u="none" cap="none" strike="noStrike">
                <a:solidFill>
                  <a:schemeClr val="accent1"/>
                </a:solidFill>
                <a:latin typeface="Arial"/>
                <a:ea typeface="Arial"/>
                <a:cs typeface="Arial"/>
                <a:sym typeface="Arial"/>
              </a:rPr>
              <a:t>Observaciones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419" sz="1400" u="none" cap="none" strike="noStrike">
                <a:solidFill>
                  <a:srgbClr val="000000"/>
                </a:solidFill>
                <a:latin typeface="Arial"/>
                <a:ea typeface="Arial"/>
                <a:cs typeface="Arial"/>
                <a:sym typeface="Arial"/>
              </a:rPr>
              <a:t>Retorna un valor numérico</a:t>
            </a:r>
            <a:endParaRPr/>
          </a:p>
          <a:p>
            <a:pPr indent="-285750" lvl="0" marL="285750" marR="0" rtl="0" algn="l">
              <a:lnSpc>
                <a:spcPct val="100000"/>
              </a:lnSpc>
              <a:spcBef>
                <a:spcPts val="0"/>
              </a:spcBef>
              <a:spcAft>
                <a:spcPts val="0"/>
              </a:spcAft>
              <a:buClr>
                <a:srgbClr val="000000"/>
              </a:buClr>
              <a:buSzPts val="1400"/>
              <a:buFont typeface="Arial"/>
              <a:buChar char="•"/>
            </a:pPr>
            <a:r>
              <a:rPr b="0" i="0" lang="es-419" sz="1400" u="none" cap="none" strike="noStrike">
                <a:solidFill>
                  <a:srgbClr val="000000"/>
                </a:solidFill>
                <a:latin typeface="Arial"/>
                <a:ea typeface="Arial"/>
                <a:cs typeface="Arial"/>
                <a:sym typeface="Arial"/>
              </a:rPr>
              <a:t>Existen constantes que pueden ser combinadas por el GP en una nueva constante.</a:t>
            </a:r>
            <a:endParaRPr/>
          </a:p>
        </p:txBody>
      </p:sp>
      <p:sp>
        <p:nvSpPr>
          <p:cNvPr id="186" name="Google Shape;186;p29"/>
          <p:cNvSpPr/>
          <p:nvPr/>
        </p:nvSpPr>
        <p:spPr>
          <a:xfrm>
            <a:off x="4125433" y="3884960"/>
            <a:ext cx="1499100" cy="421200"/>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419" sz="1400" u="none" cap="none" strike="noStrike">
                <a:solidFill>
                  <a:schemeClr val="lt1"/>
                </a:solidFill>
                <a:latin typeface="Arial"/>
                <a:ea typeface="Arial"/>
                <a:cs typeface="Arial"/>
                <a:sym typeface="Arial"/>
              </a:rPr>
              <a:t>Funciones</a:t>
            </a:r>
            <a:endParaRPr/>
          </a:p>
        </p:txBody>
      </p:sp>
      <p:sp>
        <p:nvSpPr>
          <p:cNvPr id="187" name="Google Shape;187;p29"/>
          <p:cNvSpPr/>
          <p:nvPr/>
        </p:nvSpPr>
        <p:spPr>
          <a:xfrm>
            <a:off x="5734493" y="3884959"/>
            <a:ext cx="1499100" cy="421200"/>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419" sz="1400" u="none" cap="none" strike="noStrike">
                <a:solidFill>
                  <a:schemeClr val="lt1"/>
                </a:solidFill>
                <a:latin typeface="Arial"/>
                <a:ea typeface="Arial"/>
                <a:cs typeface="Arial"/>
                <a:sym typeface="Arial"/>
              </a:rPr>
              <a:t>Operadores</a:t>
            </a:r>
            <a:endParaRPr/>
          </a:p>
        </p:txBody>
      </p:sp>
      <p:sp>
        <p:nvSpPr>
          <p:cNvPr id="188" name="Google Shape;188;p29"/>
          <p:cNvSpPr txBox="1"/>
          <p:nvPr/>
        </p:nvSpPr>
        <p:spPr>
          <a:xfrm>
            <a:off x="382772" y="1366287"/>
            <a:ext cx="31188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419" sz="1800" u="none" cap="none" strike="noStrike">
                <a:solidFill>
                  <a:schemeClr val="accent1"/>
                </a:solidFill>
                <a:latin typeface="Arial"/>
                <a:ea typeface="Arial"/>
                <a:cs typeface="Arial"/>
                <a:sym typeface="Arial"/>
              </a:rPr>
              <a:t>Conjunto de terminales</a:t>
            </a:r>
            <a:endParaRPr/>
          </a:p>
        </p:txBody>
      </p:sp>
      <p:sp>
        <p:nvSpPr>
          <p:cNvPr id="189" name="Google Shape;189;p29"/>
          <p:cNvSpPr/>
          <p:nvPr/>
        </p:nvSpPr>
        <p:spPr>
          <a:xfrm>
            <a:off x="7343553" y="3884958"/>
            <a:ext cx="1499100" cy="421200"/>
          </a:xfrm>
          <a:prstGeom prst="roundRect">
            <a:avLst>
              <a:gd fmla="val 16667" name="adj"/>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419" sz="1400" u="none" cap="none" strike="noStrike">
                <a:solidFill>
                  <a:schemeClr val="lt1"/>
                </a:solidFill>
                <a:latin typeface="Arial"/>
                <a:ea typeface="Arial"/>
                <a:cs typeface="Arial"/>
                <a:sym typeface="Arial"/>
              </a:rPr>
              <a:t>Declaraciones del sistema</a:t>
            </a:r>
            <a:endParaRPr/>
          </a:p>
        </p:txBody>
      </p:sp>
      <p:sp>
        <p:nvSpPr>
          <p:cNvPr id="190" name="Google Shape;190;p29"/>
          <p:cNvSpPr txBox="1"/>
          <p:nvPr/>
        </p:nvSpPr>
        <p:spPr>
          <a:xfrm>
            <a:off x="4924646" y="3118500"/>
            <a:ext cx="31188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419" sz="1800" u="none" cap="none" strike="noStrike">
                <a:solidFill>
                  <a:schemeClr val="accent1"/>
                </a:solidFill>
                <a:latin typeface="Arial"/>
                <a:ea typeface="Arial"/>
                <a:cs typeface="Arial"/>
                <a:sym typeface="Arial"/>
              </a:rPr>
              <a:t>Conjunto de funciones</a:t>
            </a:r>
            <a:endParaRPr/>
          </a:p>
        </p:txBody>
      </p:sp>
      <p:cxnSp>
        <p:nvCxnSpPr>
          <p:cNvPr id="191" name="Google Shape;191;p29"/>
          <p:cNvCxnSpPr/>
          <p:nvPr/>
        </p:nvCxnSpPr>
        <p:spPr>
          <a:xfrm flipH="1">
            <a:off x="5348295" y="3528300"/>
            <a:ext cx="201900" cy="284100"/>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3000">
              <a:srgbClr val="000000">
                <a:alpha val="34900"/>
              </a:srgbClr>
            </a:outerShdw>
          </a:effectLst>
        </p:spPr>
      </p:cxnSp>
      <p:cxnSp>
        <p:nvCxnSpPr>
          <p:cNvPr id="192" name="Google Shape;192;p29"/>
          <p:cNvCxnSpPr/>
          <p:nvPr/>
        </p:nvCxnSpPr>
        <p:spPr>
          <a:xfrm>
            <a:off x="6484088" y="3528300"/>
            <a:ext cx="0" cy="284100"/>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3000">
              <a:srgbClr val="000000">
                <a:alpha val="34900"/>
              </a:srgbClr>
            </a:outerShdw>
          </a:effectLst>
        </p:spPr>
      </p:cxnSp>
      <p:cxnSp>
        <p:nvCxnSpPr>
          <p:cNvPr id="193" name="Google Shape;193;p29"/>
          <p:cNvCxnSpPr/>
          <p:nvPr/>
        </p:nvCxnSpPr>
        <p:spPr>
          <a:xfrm>
            <a:off x="7371907" y="3528300"/>
            <a:ext cx="210900" cy="284100"/>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3000">
              <a:srgbClr val="000000">
                <a:alpha val="34900"/>
              </a:srgbClr>
            </a:outerShdw>
          </a:effectLst>
        </p:spPr>
      </p:cxnSp>
      <p:pic>
        <p:nvPicPr>
          <p:cNvPr id="194" name="Google Shape;194;p29"/>
          <p:cNvPicPr preferRelativeResize="0"/>
          <p:nvPr/>
        </p:nvPicPr>
        <p:blipFill rotWithShape="1">
          <a:blip r:embed="rId4">
            <a:alphaModFix/>
          </a:blip>
          <a:srcRect b="0" l="0" r="0" t="0"/>
          <a:stretch/>
        </p:blipFill>
        <p:spPr>
          <a:xfrm>
            <a:off x="8318500" y="4318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0" st="0"/>
                                            </p:txEl>
                                          </p:spTgt>
                                        </p:tgtEl>
                                        <p:attrNameLst>
                                          <p:attrName>style.visibility</p:attrName>
                                        </p:attrNameLst>
                                      </p:cBhvr>
                                      <p:to>
                                        <p:strVal val="visible"/>
                                      </p:to>
                                    </p:set>
                                    <p:animEffect filter="fade" transition="in">
                                      <p:cBhvr>
                                        <p:cTn dur="500"/>
                                        <p:tgtEl>
                                          <p:spTgt spid="1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1" st="1"/>
                                            </p:txEl>
                                          </p:spTgt>
                                        </p:tgtEl>
                                        <p:attrNameLst>
                                          <p:attrName>style.visibility</p:attrName>
                                        </p:attrNameLst>
                                      </p:cBhvr>
                                      <p:to>
                                        <p:strVal val="visible"/>
                                      </p:to>
                                    </p:set>
                                    <p:animEffect filter="fade" transition="in">
                                      <p:cBhvr>
                                        <p:cTn dur="500"/>
                                        <p:tgtEl>
                                          <p:spTgt spid="1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2" st="2"/>
                                            </p:txEl>
                                          </p:spTgt>
                                        </p:tgtEl>
                                        <p:attrNameLst>
                                          <p:attrName>style.visibility</p:attrName>
                                        </p:attrNameLst>
                                      </p:cBhvr>
                                      <p:to>
                                        <p:strVal val="visible"/>
                                      </p:to>
                                    </p:set>
                                    <p:animEffect filter="fade" transition="in">
                                      <p:cBhvr>
                                        <p:cTn dur="500"/>
                                        <p:tgtEl>
                                          <p:spTgt spid="1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3" st="3"/>
                                            </p:txEl>
                                          </p:spTgt>
                                        </p:tgtEl>
                                        <p:attrNameLst>
                                          <p:attrName>style.visibility</p:attrName>
                                        </p:attrNameLst>
                                      </p:cBhvr>
                                      <p:to>
                                        <p:strVal val="visible"/>
                                      </p:to>
                                    </p:set>
                                    <p:animEffect filter="fade" transition="in">
                                      <p:cBhvr>
                                        <p:cTn dur="500"/>
                                        <p:tgtEl>
                                          <p:spTgt spid="1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500"/>
                                        <p:tgtEl>
                                          <p:spTgt spid="19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descr="Forma, Rectángulo&#10;&#10;Descripción generada automáticamente" id="199" name="Google Shape;199;p30"/>
          <p:cNvPicPr preferRelativeResize="0"/>
          <p:nvPr>
            <p:ph idx="1" type="body"/>
          </p:nvPr>
        </p:nvPicPr>
        <p:blipFill rotWithShape="1">
          <a:blip r:embed="rId3">
            <a:alphaModFix/>
          </a:blip>
          <a:srcRect b="0" l="0" r="0" t="0"/>
          <a:stretch/>
        </p:blipFill>
        <p:spPr>
          <a:xfrm>
            <a:off x="39565" y="-18655"/>
            <a:ext cx="9108900" cy="1108200"/>
          </a:xfrm>
          <a:prstGeom prst="rect">
            <a:avLst/>
          </a:prstGeom>
          <a:noFill/>
          <a:ln>
            <a:noFill/>
          </a:ln>
        </p:spPr>
      </p:pic>
      <p:sp>
        <p:nvSpPr>
          <p:cNvPr id="200" name="Google Shape;200;p30"/>
          <p:cNvSpPr txBox="1"/>
          <p:nvPr>
            <p:ph type="title"/>
          </p:nvPr>
        </p:nvSpPr>
        <p:spPr>
          <a:xfrm>
            <a:off x="1089650" y="-10633"/>
            <a:ext cx="48240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Generador de programas de lenguaje [1]</a:t>
            </a:r>
            <a:endParaRPr/>
          </a:p>
        </p:txBody>
      </p:sp>
      <p:sp>
        <p:nvSpPr>
          <p:cNvPr id="201" name="Google Shape;201;p30"/>
          <p:cNvSpPr txBox="1"/>
          <p:nvPr/>
        </p:nvSpPr>
        <p:spPr>
          <a:xfrm>
            <a:off x="1630189" y="1241575"/>
            <a:ext cx="59277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419" sz="2400" u="none" cap="none" strike="noStrike">
                <a:solidFill>
                  <a:schemeClr val="accent1"/>
                </a:solidFill>
                <a:latin typeface="Arial"/>
                <a:ea typeface="Arial"/>
                <a:cs typeface="Arial"/>
                <a:sym typeface="Arial"/>
              </a:rPr>
              <a:t>El conjunto de funciones puede incluir</a:t>
            </a:r>
            <a:endParaRPr/>
          </a:p>
        </p:txBody>
      </p:sp>
      <p:sp>
        <p:nvSpPr>
          <p:cNvPr id="202" name="Google Shape;202;p30"/>
          <p:cNvSpPr/>
          <p:nvPr/>
        </p:nvSpPr>
        <p:spPr>
          <a:xfrm>
            <a:off x="974461" y="1967533"/>
            <a:ext cx="3336600" cy="523200"/>
          </a:xfrm>
          <a:prstGeom prst="roundRect">
            <a:avLst>
              <a:gd fmla="val 16667" name="adj"/>
            </a:avLst>
          </a:prstGeom>
          <a:solidFill>
            <a:srgbClr val="D8E2F3"/>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419" sz="1600" u="none" cap="none" strike="noStrike">
                <a:solidFill>
                  <a:schemeClr val="dk1"/>
                </a:solidFill>
                <a:latin typeface="Arial"/>
                <a:ea typeface="Arial"/>
                <a:cs typeface="Arial"/>
                <a:sym typeface="Arial"/>
              </a:rPr>
              <a:t>Operadores aritméticos </a:t>
            </a:r>
            <a:endParaRPr/>
          </a:p>
        </p:txBody>
      </p:sp>
      <p:sp>
        <p:nvSpPr>
          <p:cNvPr id="203" name="Google Shape;203;p30"/>
          <p:cNvSpPr/>
          <p:nvPr/>
        </p:nvSpPr>
        <p:spPr>
          <a:xfrm>
            <a:off x="4804141" y="1964094"/>
            <a:ext cx="3336600" cy="523200"/>
          </a:xfrm>
          <a:prstGeom prst="roundRect">
            <a:avLst>
              <a:gd fmla="val 16667" name="adj"/>
            </a:avLst>
          </a:prstGeom>
          <a:solidFill>
            <a:srgbClr val="D8E2F3"/>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419" sz="1600" u="none" cap="none" strike="noStrike">
                <a:solidFill>
                  <a:schemeClr val="dk1"/>
                </a:solidFill>
                <a:latin typeface="Arial"/>
                <a:ea typeface="Arial"/>
                <a:cs typeface="Arial"/>
                <a:sym typeface="Arial"/>
              </a:rPr>
              <a:t>Operadores condicionales (if-then-else, switch, case)</a:t>
            </a:r>
            <a:endParaRPr/>
          </a:p>
        </p:txBody>
      </p:sp>
      <p:sp>
        <p:nvSpPr>
          <p:cNvPr id="204" name="Google Shape;204;p30"/>
          <p:cNvSpPr/>
          <p:nvPr/>
        </p:nvSpPr>
        <p:spPr>
          <a:xfrm>
            <a:off x="974460" y="2642783"/>
            <a:ext cx="3336600" cy="523200"/>
          </a:xfrm>
          <a:prstGeom prst="roundRect">
            <a:avLst>
              <a:gd fmla="val 16667" name="adj"/>
            </a:avLst>
          </a:prstGeom>
          <a:solidFill>
            <a:srgbClr val="D8E2F3"/>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419" sz="1600" u="none" cap="none" strike="noStrike">
                <a:solidFill>
                  <a:schemeClr val="dk1"/>
                </a:solidFill>
                <a:latin typeface="Arial"/>
                <a:ea typeface="Arial"/>
                <a:cs typeface="Arial"/>
                <a:sym typeface="Arial"/>
              </a:rPr>
              <a:t>Funciones de valor real</a:t>
            </a:r>
            <a:endParaRPr/>
          </a:p>
        </p:txBody>
      </p:sp>
      <p:sp>
        <p:nvSpPr>
          <p:cNvPr id="205" name="Google Shape;205;p30"/>
          <p:cNvSpPr/>
          <p:nvPr/>
        </p:nvSpPr>
        <p:spPr>
          <a:xfrm>
            <a:off x="974459" y="3318032"/>
            <a:ext cx="3336600" cy="523200"/>
          </a:xfrm>
          <a:prstGeom prst="roundRect">
            <a:avLst>
              <a:gd fmla="val 16667" name="adj"/>
            </a:avLst>
          </a:prstGeom>
          <a:solidFill>
            <a:srgbClr val="D8E2F3"/>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419" sz="1600" u="none" cap="none" strike="noStrike">
                <a:solidFill>
                  <a:schemeClr val="dk1"/>
                </a:solidFill>
                <a:latin typeface="Arial"/>
                <a:ea typeface="Arial"/>
                <a:cs typeface="Arial"/>
                <a:sym typeface="Arial"/>
              </a:rPr>
              <a:t>Operadores booleanos</a:t>
            </a:r>
            <a:endParaRPr/>
          </a:p>
        </p:txBody>
      </p:sp>
      <p:sp>
        <p:nvSpPr>
          <p:cNvPr id="206" name="Google Shape;206;p30"/>
          <p:cNvSpPr/>
          <p:nvPr/>
        </p:nvSpPr>
        <p:spPr>
          <a:xfrm>
            <a:off x="4804141" y="2641077"/>
            <a:ext cx="3336600" cy="523200"/>
          </a:xfrm>
          <a:prstGeom prst="roundRect">
            <a:avLst>
              <a:gd fmla="val 16667" name="adj"/>
            </a:avLst>
          </a:prstGeom>
          <a:solidFill>
            <a:srgbClr val="D8E2F3"/>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419" sz="1600" u="none" cap="none" strike="noStrike">
                <a:solidFill>
                  <a:schemeClr val="dk1"/>
                </a:solidFill>
                <a:latin typeface="Arial"/>
                <a:ea typeface="Arial"/>
                <a:cs typeface="Arial"/>
                <a:sym typeface="Arial"/>
              </a:rPr>
              <a:t>Declaración de transferencia de control (goto, call, jump)</a:t>
            </a:r>
            <a:endParaRPr/>
          </a:p>
        </p:txBody>
      </p:sp>
      <p:sp>
        <p:nvSpPr>
          <p:cNvPr id="207" name="Google Shape;207;p30"/>
          <p:cNvSpPr/>
          <p:nvPr/>
        </p:nvSpPr>
        <p:spPr>
          <a:xfrm>
            <a:off x="4804141" y="3318032"/>
            <a:ext cx="3336600" cy="523200"/>
          </a:xfrm>
          <a:prstGeom prst="roundRect">
            <a:avLst>
              <a:gd fmla="val 16667" name="adj"/>
            </a:avLst>
          </a:prstGeom>
          <a:solidFill>
            <a:srgbClr val="D8E2F3"/>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419" sz="1600" u="none" cap="none" strike="noStrike">
                <a:solidFill>
                  <a:schemeClr val="dk1"/>
                </a:solidFill>
                <a:latin typeface="Arial"/>
                <a:ea typeface="Arial"/>
                <a:cs typeface="Arial"/>
                <a:sym typeface="Arial"/>
              </a:rPr>
              <a:t>Declaración de bucles (for-do, while-do,repeat-until)</a:t>
            </a:r>
            <a:endParaRPr/>
          </a:p>
        </p:txBody>
      </p:sp>
      <p:sp>
        <p:nvSpPr>
          <p:cNvPr id="208" name="Google Shape;208;p30"/>
          <p:cNvSpPr/>
          <p:nvPr/>
        </p:nvSpPr>
        <p:spPr>
          <a:xfrm>
            <a:off x="1006357" y="3993283"/>
            <a:ext cx="3336600" cy="523200"/>
          </a:xfrm>
          <a:prstGeom prst="roundRect">
            <a:avLst>
              <a:gd fmla="val 16667" name="adj"/>
            </a:avLst>
          </a:prstGeom>
          <a:solidFill>
            <a:srgbClr val="D8E2F3"/>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419" sz="1600" u="none" cap="none" strike="noStrike">
                <a:solidFill>
                  <a:schemeClr val="dk1"/>
                </a:solidFill>
                <a:latin typeface="Arial"/>
                <a:ea typeface="Arial"/>
                <a:cs typeface="Arial"/>
                <a:sym typeface="Arial"/>
              </a:rPr>
              <a:t>Funciones booleanas</a:t>
            </a:r>
            <a:r>
              <a:rPr b="0" i="0" lang="es-419" sz="1400" u="none" cap="none" strike="noStrike">
                <a:solidFill>
                  <a:schemeClr val="dk1"/>
                </a:solidFill>
                <a:latin typeface="Arial"/>
                <a:ea typeface="Arial"/>
                <a:cs typeface="Arial"/>
                <a:sym typeface="Arial"/>
              </a:rPr>
              <a:t> </a:t>
            </a:r>
            <a:endParaRPr/>
          </a:p>
        </p:txBody>
      </p:sp>
      <p:sp>
        <p:nvSpPr>
          <p:cNvPr id="209" name="Google Shape;209;p30"/>
          <p:cNvSpPr/>
          <p:nvPr/>
        </p:nvSpPr>
        <p:spPr>
          <a:xfrm>
            <a:off x="4804140" y="3993283"/>
            <a:ext cx="3336600" cy="523200"/>
          </a:xfrm>
          <a:prstGeom prst="roundRect">
            <a:avLst>
              <a:gd fmla="val 16667" name="adj"/>
            </a:avLst>
          </a:prstGeom>
          <a:solidFill>
            <a:srgbClr val="D8E2F3"/>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419" sz="1600" u="none" cap="none" strike="noStrike">
                <a:solidFill>
                  <a:schemeClr val="dk1"/>
                </a:solidFill>
                <a:latin typeface="Arial"/>
                <a:ea typeface="Arial"/>
                <a:cs typeface="Arial"/>
                <a:sym typeface="Arial"/>
              </a:rPr>
              <a:t>subrutinas</a:t>
            </a:r>
            <a:endParaRPr/>
          </a:p>
        </p:txBody>
      </p:sp>
      <p:pic>
        <p:nvPicPr>
          <p:cNvPr id="210" name="Google Shape;210;p30"/>
          <p:cNvPicPr preferRelativeResize="0"/>
          <p:nvPr/>
        </p:nvPicPr>
        <p:blipFill rotWithShape="1">
          <a:blip r:embed="rId4">
            <a:alphaModFix/>
          </a:blip>
          <a:srcRect b="0" l="0" r="0" t="0"/>
          <a:stretch/>
        </p:blipFill>
        <p:spPr>
          <a:xfrm>
            <a:off x="8318500" y="4318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5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5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descr="Forma, Rectángulo&#10;&#10;Descripción generada automáticamente" id="215" name="Google Shape;215;p31"/>
          <p:cNvPicPr preferRelativeResize="0"/>
          <p:nvPr>
            <p:ph idx="1" type="body"/>
          </p:nvPr>
        </p:nvPicPr>
        <p:blipFill rotWithShape="1">
          <a:blip r:embed="rId3">
            <a:alphaModFix/>
          </a:blip>
          <a:srcRect b="0" l="0" r="0" t="0"/>
          <a:stretch/>
        </p:blipFill>
        <p:spPr>
          <a:xfrm>
            <a:off x="39565" y="-8023"/>
            <a:ext cx="9108900" cy="1108200"/>
          </a:xfrm>
          <a:prstGeom prst="rect">
            <a:avLst/>
          </a:prstGeom>
          <a:noFill/>
          <a:ln>
            <a:noFill/>
          </a:ln>
        </p:spPr>
      </p:pic>
      <p:sp>
        <p:nvSpPr>
          <p:cNvPr id="216" name="Google Shape;216;p31"/>
          <p:cNvSpPr txBox="1"/>
          <p:nvPr>
            <p:ph type="title"/>
          </p:nvPr>
        </p:nvSpPr>
        <p:spPr>
          <a:xfrm>
            <a:off x="1077058" y="-1380"/>
            <a:ext cx="4802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Generador de programas de lenguaje [1]</a:t>
            </a:r>
            <a:endParaRPr/>
          </a:p>
        </p:txBody>
      </p:sp>
      <p:sp>
        <p:nvSpPr>
          <p:cNvPr id="217" name="Google Shape;217;p31"/>
          <p:cNvSpPr txBox="1"/>
          <p:nvPr/>
        </p:nvSpPr>
        <p:spPr>
          <a:xfrm>
            <a:off x="356191" y="1106820"/>
            <a:ext cx="40671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419" sz="2400" u="none" cap="none" strike="noStrike">
                <a:solidFill>
                  <a:schemeClr val="accent1"/>
                </a:solidFill>
                <a:latin typeface="Arial"/>
                <a:ea typeface="Arial"/>
                <a:cs typeface="Arial"/>
                <a:sym typeface="Arial"/>
              </a:rPr>
              <a:t>Propiedad de cierre</a:t>
            </a:r>
            <a:endParaRPr b="1" i="0" sz="2400" u="none" cap="none" strike="noStrike">
              <a:solidFill>
                <a:schemeClr val="accent1"/>
              </a:solidFill>
              <a:latin typeface="Arial"/>
              <a:ea typeface="Arial"/>
              <a:cs typeface="Arial"/>
              <a:sym typeface="Arial"/>
            </a:endParaRPr>
          </a:p>
        </p:txBody>
      </p:sp>
      <p:sp>
        <p:nvSpPr>
          <p:cNvPr id="218" name="Google Shape;218;p31"/>
          <p:cNvSpPr txBox="1"/>
          <p:nvPr/>
        </p:nvSpPr>
        <p:spPr>
          <a:xfrm>
            <a:off x="1020725" y="1602904"/>
            <a:ext cx="7102500" cy="132360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600"/>
              <a:buFont typeface="Arial"/>
              <a:buChar char="•"/>
            </a:pPr>
            <a:r>
              <a:rPr b="0" i="0" lang="es-419" sz="1600" u="none" cap="none" strike="noStrike">
                <a:solidFill>
                  <a:srgbClr val="000000"/>
                </a:solidFill>
                <a:latin typeface="Arial"/>
                <a:ea typeface="Arial"/>
                <a:cs typeface="Arial"/>
                <a:sym typeface="Arial"/>
              </a:rPr>
              <a:t>Cada función de un conjunto de funciones debe poder aceptar como argumento cualquier otra función de salida y cualquier terminal en el conjunto de terminales.</a:t>
            </a:r>
            <a:endParaRPr/>
          </a:p>
          <a:p>
            <a:pPr indent="-285750" lvl="0" marL="285750" marR="0" rtl="0" algn="just">
              <a:lnSpc>
                <a:spcPct val="100000"/>
              </a:lnSpc>
              <a:spcBef>
                <a:spcPts val="0"/>
              </a:spcBef>
              <a:spcAft>
                <a:spcPts val="0"/>
              </a:spcAft>
              <a:buClr>
                <a:srgbClr val="000000"/>
              </a:buClr>
              <a:buSzPts val="1600"/>
              <a:buFont typeface="Arial"/>
              <a:buChar char="•"/>
            </a:pPr>
            <a:r>
              <a:rPr b="0" i="0" lang="es-419" sz="1600" u="none" cap="none" strike="noStrike">
                <a:solidFill>
                  <a:srgbClr val="000000"/>
                </a:solidFill>
                <a:latin typeface="Arial"/>
                <a:ea typeface="Arial"/>
                <a:cs typeface="Arial"/>
                <a:sym typeface="Arial"/>
              </a:rPr>
              <a:t>Las posibles estructuras pueden formarse recursivamente en un conjunto de funciones y terminales del sistema</a:t>
            </a:r>
            <a:endParaRPr/>
          </a:p>
        </p:txBody>
      </p:sp>
      <p:sp>
        <p:nvSpPr>
          <p:cNvPr id="219" name="Google Shape;219;p31"/>
          <p:cNvSpPr txBox="1"/>
          <p:nvPr/>
        </p:nvSpPr>
        <p:spPr>
          <a:xfrm>
            <a:off x="356191" y="2972791"/>
            <a:ext cx="61509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419" sz="2400" u="none" cap="none" strike="noStrike">
                <a:solidFill>
                  <a:schemeClr val="accent1"/>
                </a:solidFill>
                <a:latin typeface="Arial"/>
                <a:ea typeface="Arial"/>
                <a:cs typeface="Arial"/>
                <a:sym typeface="Arial"/>
              </a:rPr>
              <a:t>Problema de lenguaje e implementación </a:t>
            </a:r>
            <a:endParaRPr b="1" i="0" sz="2400" u="none" cap="none" strike="noStrike">
              <a:solidFill>
                <a:schemeClr val="accent1"/>
              </a:solidFill>
              <a:latin typeface="Arial"/>
              <a:ea typeface="Arial"/>
              <a:cs typeface="Arial"/>
              <a:sym typeface="Arial"/>
            </a:endParaRPr>
          </a:p>
        </p:txBody>
      </p:sp>
      <p:sp>
        <p:nvSpPr>
          <p:cNvPr id="220" name="Google Shape;220;p31"/>
          <p:cNvSpPr/>
          <p:nvPr/>
        </p:nvSpPr>
        <p:spPr>
          <a:xfrm>
            <a:off x="749080" y="3868984"/>
            <a:ext cx="10584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s-419" sz="2400" u="none" cap="none" strike="noStrike">
                <a:solidFill>
                  <a:schemeClr val="dk1"/>
                </a:solidFill>
                <a:latin typeface="Arial"/>
                <a:ea typeface="Arial"/>
                <a:cs typeface="Arial"/>
                <a:sym typeface="Arial"/>
              </a:rPr>
              <a:t>Elegir </a:t>
            </a:r>
            <a:endParaRPr/>
          </a:p>
        </p:txBody>
      </p:sp>
      <p:sp>
        <p:nvSpPr>
          <p:cNvPr id="221" name="Google Shape;221;p31"/>
          <p:cNvSpPr/>
          <p:nvPr/>
        </p:nvSpPr>
        <p:spPr>
          <a:xfrm>
            <a:off x="1932649" y="3664152"/>
            <a:ext cx="1320900" cy="347100"/>
          </a:xfrm>
          <a:prstGeom prst="rect">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419" sz="1200" u="none" cap="none" strike="noStrike">
                <a:solidFill>
                  <a:schemeClr val="lt1"/>
                </a:solidFill>
                <a:latin typeface="Arial"/>
                <a:ea typeface="Arial"/>
                <a:cs typeface="Arial"/>
                <a:sym typeface="Arial"/>
              </a:rPr>
              <a:t>Auto-adaptación</a:t>
            </a:r>
            <a:endParaRPr b="0" i="0" sz="1200" u="none" cap="none" strike="noStrike">
              <a:solidFill>
                <a:schemeClr val="lt1"/>
              </a:solidFill>
              <a:latin typeface="Arial"/>
              <a:ea typeface="Arial"/>
              <a:cs typeface="Arial"/>
              <a:sym typeface="Arial"/>
            </a:endParaRPr>
          </a:p>
        </p:txBody>
      </p:sp>
      <p:sp>
        <p:nvSpPr>
          <p:cNvPr id="222" name="Google Shape;222;p31"/>
          <p:cNvSpPr/>
          <p:nvPr/>
        </p:nvSpPr>
        <p:spPr>
          <a:xfrm>
            <a:off x="1932649" y="4246616"/>
            <a:ext cx="1320900" cy="347100"/>
          </a:xfrm>
          <a:prstGeom prst="rect">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419" sz="1200" u="none" cap="none" strike="noStrike">
                <a:solidFill>
                  <a:schemeClr val="lt1"/>
                </a:solidFill>
                <a:latin typeface="Arial"/>
                <a:ea typeface="Arial"/>
                <a:cs typeface="Arial"/>
                <a:sym typeface="Arial"/>
              </a:rPr>
              <a:t>Coevolución </a:t>
            </a:r>
            <a:endParaRPr/>
          </a:p>
        </p:txBody>
      </p:sp>
      <p:pic>
        <p:nvPicPr>
          <p:cNvPr descr="Lenguaje de Programación: LISP – Lenguajes de Programación" id="223" name="Google Shape;223;p31"/>
          <p:cNvPicPr preferRelativeResize="0"/>
          <p:nvPr/>
        </p:nvPicPr>
        <p:blipFill rotWithShape="1">
          <a:blip r:embed="rId4">
            <a:alphaModFix/>
          </a:blip>
          <a:srcRect b="0" l="0" r="0" t="0"/>
          <a:stretch/>
        </p:blipFill>
        <p:spPr>
          <a:xfrm>
            <a:off x="3907980" y="3670349"/>
            <a:ext cx="1328037" cy="923449"/>
          </a:xfrm>
          <a:prstGeom prst="rect">
            <a:avLst/>
          </a:prstGeom>
          <a:noFill/>
          <a:ln>
            <a:noFill/>
          </a:ln>
        </p:spPr>
      </p:pic>
      <p:pic>
        <p:nvPicPr>
          <p:cNvPr descr="Celestain (@alfonso_celesti) / Twitter" id="224" name="Google Shape;224;p31"/>
          <p:cNvPicPr preferRelativeResize="0"/>
          <p:nvPr/>
        </p:nvPicPr>
        <p:blipFill rotWithShape="1">
          <a:blip r:embed="rId5">
            <a:alphaModFix/>
          </a:blip>
          <a:srcRect b="0" l="0" r="0" t="0"/>
          <a:stretch/>
        </p:blipFill>
        <p:spPr>
          <a:xfrm>
            <a:off x="5340113" y="3723927"/>
            <a:ext cx="816292" cy="816292"/>
          </a:xfrm>
          <a:prstGeom prst="rect">
            <a:avLst/>
          </a:prstGeom>
          <a:noFill/>
          <a:ln>
            <a:noFill/>
          </a:ln>
        </p:spPr>
      </p:pic>
      <p:pic>
        <p:nvPicPr>
          <p:cNvPr id="225" name="Google Shape;225;p31"/>
          <p:cNvPicPr preferRelativeResize="0"/>
          <p:nvPr/>
        </p:nvPicPr>
        <p:blipFill rotWithShape="1">
          <a:blip r:embed="rId6">
            <a:alphaModFix/>
          </a:blip>
          <a:srcRect b="0" l="28613" r="28462" t="2931"/>
          <a:stretch/>
        </p:blipFill>
        <p:spPr>
          <a:xfrm>
            <a:off x="6260501" y="3664152"/>
            <a:ext cx="816292" cy="965021"/>
          </a:xfrm>
          <a:prstGeom prst="rect">
            <a:avLst/>
          </a:prstGeom>
          <a:noFill/>
          <a:ln>
            <a:noFill/>
          </a:ln>
        </p:spPr>
      </p:pic>
      <p:pic>
        <p:nvPicPr>
          <p:cNvPr id="226" name="Google Shape;226;p31"/>
          <p:cNvPicPr preferRelativeResize="0"/>
          <p:nvPr/>
        </p:nvPicPr>
        <p:blipFill rotWithShape="1">
          <a:blip r:embed="rId7">
            <a:alphaModFix/>
          </a:blip>
          <a:srcRect b="11088" l="14001" r="16200" t="4201"/>
          <a:stretch/>
        </p:blipFill>
        <p:spPr>
          <a:xfrm>
            <a:off x="7211351" y="3673742"/>
            <a:ext cx="1149786" cy="719494"/>
          </a:xfrm>
          <a:prstGeom prst="rect">
            <a:avLst/>
          </a:prstGeom>
          <a:noFill/>
          <a:ln>
            <a:noFill/>
          </a:ln>
        </p:spPr>
      </p:pic>
      <p:pic>
        <p:nvPicPr>
          <p:cNvPr id="227" name="Google Shape;227;p31"/>
          <p:cNvPicPr preferRelativeResize="0"/>
          <p:nvPr/>
        </p:nvPicPr>
        <p:blipFill rotWithShape="1">
          <a:blip r:embed="rId8">
            <a:alphaModFix/>
          </a:blip>
          <a:srcRect b="0" l="0" r="0" t="0"/>
          <a:stretch/>
        </p:blipFill>
        <p:spPr>
          <a:xfrm>
            <a:off x="8318500" y="4318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8">
                                            <p:txEl>
                                              <p:pRg end="0" st="0"/>
                                            </p:txEl>
                                          </p:spTgt>
                                        </p:tgtEl>
                                        <p:attrNameLst>
                                          <p:attrName>style.visibility</p:attrName>
                                        </p:attrNameLst>
                                      </p:cBhvr>
                                      <p:to>
                                        <p:strVal val="visible"/>
                                      </p:to>
                                    </p:set>
                                    <p:anim calcmode="lin" valueType="num">
                                      <p:cBhvr additive="base">
                                        <p:cTn dur="500"/>
                                        <p:tgtEl>
                                          <p:spTgt spid="218">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218">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8">
                                            <p:txEl>
                                              <p:pRg end="1" st="1"/>
                                            </p:txEl>
                                          </p:spTgt>
                                        </p:tgtEl>
                                        <p:attrNameLst>
                                          <p:attrName>style.visibility</p:attrName>
                                        </p:attrNameLst>
                                      </p:cBhvr>
                                      <p:to>
                                        <p:strVal val="visible"/>
                                      </p:to>
                                    </p:set>
                                    <p:anim calcmode="lin" valueType="num">
                                      <p:cBhvr additive="base">
                                        <p:cTn dur="500"/>
                                        <p:tgtEl>
                                          <p:spTgt spid="218">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218">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descr="Forma, Rectángulo&#10;&#10;Descripción generada automáticamente" id="232" name="Google Shape;232;p32"/>
          <p:cNvPicPr preferRelativeResize="0"/>
          <p:nvPr>
            <p:ph idx="1" type="body"/>
          </p:nvPr>
        </p:nvPicPr>
        <p:blipFill rotWithShape="1">
          <a:blip r:embed="rId3">
            <a:alphaModFix/>
          </a:blip>
          <a:srcRect b="0" l="0" r="0" t="0"/>
          <a:stretch/>
        </p:blipFill>
        <p:spPr>
          <a:xfrm>
            <a:off x="39565" y="-8023"/>
            <a:ext cx="9108900" cy="1108200"/>
          </a:xfrm>
          <a:prstGeom prst="rect">
            <a:avLst/>
          </a:prstGeom>
          <a:noFill/>
          <a:ln>
            <a:noFill/>
          </a:ln>
        </p:spPr>
      </p:pic>
      <p:sp>
        <p:nvSpPr>
          <p:cNvPr id="233" name="Google Shape;233;p32"/>
          <p:cNvSpPr txBox="1"/>
          <p:nvPr>
            <p:ph type="title"/>
          </p:nvPr>
        </p:nvSpPr>
        <p:spPr>
          <a:xfrm>
            <a:off x="1077058" y="-1380"/>
            <a:ext cx="4802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Estructuras de programas PG [1] </a:t>
            </a:r>
            <a:endParaRPr/>
          </a:p>
        </p:txBody>
      </p:sp>
      <p:sp>
        <p:nvSpPr>
          <p:cNvPr id="234" name="Google Shape;234;p32"/>
          <p:cNvSpPr txBox="1"/>
          <p:nvPr/>
        </p:nvSpPr>
        <p:spPr>
          <a:xfrm>
            <a:off x="410858" y="1670345"/>
            <a:ext cx="40671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419" sz="2400" u="none" cap="none" strike="noStrike">
                <a:solidFill>
                  <a:schemeClr val="accent1"/>
                </a:solidFill>
                <a:latin typeface="Arial"/>
                <a:ea typeface="Arial"/>
                <a:cs typeface="Arial"/>
                <a:sym typeface="Arial"/>
              </a:rPr>
              <a:t>Estructura de árbol</a:t>
            </a:r>
            <a:endParaRPr b="1" i="0" sz="2400" u="none" cap="none" strike="noStrike">
              <a:solidFill>
                <a:schemeClr val="accent1"/>
              </a:solidFill>
              <a:latin typeface="Arial"/>
              <a:ea typeface="Arial"/>
              <a:cs typeface="Arial"/>
              <a:sym typeface="Arial"/>
            </a:endParaRPr>
          </a:p>
        </p:txBody>
      </p:sp>
      <p:sp>
        <p:nvSpPr>
          <p:cNvPr id="235" name="Google Shape;235;p32"/>
          <p:cNvSpPr txBox="1"/>
          <p:nvPr/>
        </p:nvSpPr>
        <p:spPr>
          <a:xfrm>
            <a:off x="1075392" y="2100327"/>
            <a:ext cx="7102500" cy="338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419" sz="1600" u="none" cap="none" strike="noStrike">
                <a:solidFill>
                  <a:srgbClr val="000000"/>
                </a:solidFill>
                <a:latin typeface="Arial"/>
                <a:ea typeface="Arial"/>
                <a:cs typeface="Arial"/>
                <a:sym typeface="Arial"/>
              </a:rPr>
              <a:t>Dentro de los postfijos los operadores aparecen después de los operandos</a:t>
            </a:r>
            <a:endParaRPr/>
          </a:p>
        </p:txBody>
      </p:sp>
      <p:sp>
        <p:nvSpPr>
          <p:cNvPr id="236" name="Google Shape;236;p32"/>
          <p:cNvSpPr txBox="1"/>
          <p:nvPr/>
        </p:nvSpPr>
        <p:spPr>
          <a:xfrm>
            <a:off x="1549629" y="2547884"/>
            <a:ext cx="1033500" cy="307800"/>
          </a:xfrm>
          <a:prstGeom prst="rect">
            <a:avLst/>
          </a:prstGeom>
          <a:blipFill rotWithShape="1">
            <a:blip r:embed="rId4">
              <a:alphaModFix/>
            </a:blip>
            <a:stretch>
              <a:fillRect b="-11999" l="-1759" r="-1179"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419" sz="1400" u="none" cap="none" strike="noStrike">
                <a:latin typeface="Arial"/>
                <a:ea typeface="Arial"/>
                <a:cs typeface="Arial"/>
                <a:sym typeface="Arial"/>
              </a:rPr>
              <a:t> </a:t>
            </a:r>
            <a:endParaRPr/>
          </a:p>
        </p:txBody>
      </p:sp>
      <p:sp>
        <p:nvSpPr>
          <p:cNvPr id="237" name="Google Shape;237;p32"/>
          <p:cNvSpPr txBox="1"/>
          <p:nvPr/>
        </p:nvSpPr>
        <p:spPr>
          <a:xfrm>
            <a:off x="6560821" y="2547883"/>
            <a:ext cx="970200" cy="307800"/>
          </a:xfrm>
          <a:prstGeom prst="rect">
            <a:avLst/>
          </a:prstGeom>
          <a:blipFill rotWithShape="1">
            <a:blip r:embed="rId5">
              <a:alphaModFix/>
            </a:blip>
            <a:stretch>
              <a:fillRect b="-11999" l="-5659" r="-4399"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419" sz="1400" u="none" cap="none" strike="noStrike">
                <a:latin typeface="Arial"/>
                <a:ea typeface="Arial"/>
                <a:cs typeface="Arial"/>
                <a:sym typeface="Arial"/>
              </a:rPr>
              <a:t> </a:t>
            </a:r>
            <a:endParaRPr/>
          </a:p>
        </p:txBody>
      </p:sp>
      <p:sp>
        <p:nvSpPr>
          <p:cNvPr id="238" name="Google Shape;238;p32"/>
          <p:cNvSpPr txBox="1"/>
          <p:nvPr/>
        </p:nvSpPr>
        <p:spPr>
          <a:xfrm>
            <a:off x="2811603" y="2547883"/>
            <a:ext cx="3520800" cy="338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419" sz="1600" u="none" cap="none" strike="noStrike">
                <a:solidFill>
                  <a:srgbClr val="000000"/>
                </a:solidFill>
                <a:latin typeface="Arial"/>
                <a:ea typeface="Arial"/>
                <a:cs typeface="Arial"/>
                <a:sym typeface="Arial"/>
              </a:rPr>
              <a:t>En orden el postfijo se escribe como:</a:t>
            </a:r>
            <a:endParaRPr/>
          </a:p>
        </p:txBody>
      </p:sp>
      <p:sp>
        <p:nvSpPr>
          <p:cNvPr id="239" name="Google Shape;239;p32"/>
          <p:cNvSpPr txBox="1"/>
          <p:nvPr/>
        </p:nvSpPr>
        <p:spPr>
          <a:xfrm>
            <a:off x="410857" y="2876528"/>
            <a:ext cx="40671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419" sz="2400" u="none" cap="none" strike="noStrike">
                <a:solidFill>
                  <a:schemeClr val="accent1"/>
                </a:solidFill>
                <a:latin typeface="Arial"/>
                <a:ea typeface="Arial"/>
                <a:cs typeface="Arial"/>
                <a:sym typeface="Arial"/>
              </a:rPr>
              <a:t>Estructura gráficas</a:t>
            </a:r>
            <a:endParaRPr b="1" i="0" sz="2400" u="none" cap="none" strike="noStrike">
              <a:solidFill>
                <a:schemeClr val="accent1"/>
              </a:solidFill>
              <a:latin typeface="Arial"/>
              <a:ea typeface="Arial"/>
              <a:cs typeface="Arial"/>
              <a:sym typeface="Arial"/>
            </a:endParaRPr>
          </a:p>
        </p:txBody>
      </p:sp>
      <p:sp>
        <p:nvSpPr>
          <p:cNvPr id="240" name="Google Shape;240;p32"/>
          <p:cNvSpPr txBox="1"/>
          <p:nvPr/>
        </p:nvSpPr>
        <p:spPr>
          <a:xfrm>
            <a:off x="1020725" y="3416420"/>
            <a:ext cx="7102500" cy="58500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600"/>
              <a:buFont typeface="Arial"/>
              <a:buChar char="•"/>
            </a:pPr>
            <a:r>
              <a:rPr b="0" i="0" lang="es-419" sz="1600" u="none" cap="none" strike="noStrike">
                <a:solidFill>
                  <a:srgbClr val="000000"/>
                </a:solidFill>
                <a:latin typeface="Arial"/>
                <a:ea typeface="Arial"/>
                <a:cs typeface="Arial"/>
                <a:sym typeface="Arial"/>
              </a:rPr>
              <a:t>Los nodos del gráfico contienen símbolos de funciones o constantes</a:t>
            </a:r>
            <a:endParaRPr/>
          </a:p>
          <a:p>
            <a:pPr indent="-285750" lvl="0" marL="285750" marR="0" rtl="0" algn="just">
              <a:lnSpc>
                <a:spcPct val="100000"/>
              </a:lnSpc>
              <a:spcBef>
                <a:spcPts val="0"/>
              </a:spcBef>
              <a:spcAft>
                <a:spcPts val="0"/>
              </a:spcAft>
              <a:buClr>
                <a:srgbClr val="000000"/>
              </a:buClr>
              <a:buSzPts val="1600"/>
              <a:buFont typeface="Arial"/>
              <a:buChar char="•"/>
            </a:pPr>
            <a:r>
              <a:rPr b="0" i="0" lang="es-419" sz="1600" u="none" cap="none" strike="noStrike">
                <a:solidFill>
                  <a:srgbClr val="000000"/>
                </a:solidFill>
                <a:latin typeface="Arial"/>
                <a:ea typeface="Arial"/>
                <a:cs typeface="Arial"/>
                <a:sym typeface="Arial"/>
              </a:rPr>
              <a:t>El sistema trabaja usando memoria local y memoria global.</a:t>
            </a:r>
            <a:endParaRPr/>
          </a:p>
        </p:txBody>
      </p:sp>
      <p:pic>
        <p:nvPicPr>
          <p:cNvPr id="241" name="Google Shape;241;p32"/>
          <p:cNvPicPr preferRelativeResize="0"/>
          <p:nvPr/>
        </p:nvPicPr>
        <p:blipFill rotWithShape="1">
          <a:blip r:embed="rId6">
            <a:alphaModFix/>
          </a:blip>
          <a:srcRect b="0" l="0" r="0" t="0"/>
          <a:stretch/>
        </p:blipFill>
        <p:spPr>
          <a:xfrm>
            <a:off x="8318500" y="4318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xEl>
                                              <p:pRg end="0" st="0"/>
                                            </p:txEl>
                                          </p:spTgt>
                                        </p:tgtEl>
                                        <p:attrNameLst>
                                          <p:attrName>style.visibility</p:attrName>
                                        </p:attrNameLst>
                                      </p:cBhvr>
                                      <p:to>
                                        <p:strVal val="visible"/>
                                      </p:to>
                                    </p:set>
                                    <p:animEffect filter="fade" transition="in">
                                      <p:cBhvr>
                                        <p:cTn dur="500"/>
                                        <p:tgtEl>
                                          <p:spTgt spid="2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5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
                                            <p:txEl>
                                              <p:pRg end="0" st="0"/>
                                            </p:txEl>
                                          </p:spTgt>
                                        </p:tgtEl>
                                        <p:attrNameLst>
                                          <p:attrName>style.visibility</p:attrName>
                                        </p:attrNameLst>
                                      </p:cBhvr>
                                      <p:to>
                                        <p:strVal val="visible"/>
                                      </p:to>
                                    </p:set>
                                    <p:anim calcmode="lin" valueType="num">
                                      <p:cBhvr additive="base">
                                        <p:cTn dur="500"/>
                                        <p:tgtEl>
                                          <p:spTgt spid="24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
                                            <p:txEl>
                                              <p:pRg end="1" st="1"/>
                                            </p:txEl>
                                          </p:spTgt>
                                        </p:tgtEl>
                                        <p:attrNameLst>
                                          <p:attrName>style.visibility</p:attrName>
                                        </p:attrNameLst>
                                      </p:cBhvr>
                                      <p:to>
                                        <p:strVal val="visible"/>
                                      </p:to>
                                    </p:set>
                                    <p:anim calcmode="lin" valueType="num">
                                      <p:cBhvr additive="base">
                                        <p:cTn dur="500"/>
                                        <p:tgtEl>
                                          <p:spTgt spid="24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descr="Forma, Rectángulo&#10;&#10;Descripción generada automáticamente" id="246" name="Google Shape;246;p33"/>
          <p:cNvPicPr preferRelativeResize="0"/>
          <p:nvPr>
            <p:ph idx="1" type="body"/>
          </p:nvPr>
        </p:nvPicPr>
        <p:blipFill rotWithShape="1">
          <a:blip r:embed="rId3">
            <a:alphaModFix/>
          </a:blip>
          <a:srcRect b="0" l="0" r="0" t="0"/>
          <a:stretch/>
        </p:blipFill>
        <p:spPr>
          <a:xfrm>
            <a:off x="39565" y="-8023"/>
            <a:ext cx="9108900" cy="1108200"/>
          </a:xfrm>
          <a:prstGeom prst="rect">
            <a:avLst/>
          </a:prstGeom>
          <a:noFill/>
          <a:ln>
            <a:noFill/>
          </a:ln>
        </p:spPr>
      </p:pic>
      <p:sp>
        <p:nvSpPr>
          <p:cNvPr id="247" name="Google Shape;247;p33"/>
          <p:cNvSpPr txBox="1"/>
          <p:nvPr>
            <p:ph type="title"/>
          </p:nvPr>
        </p:nvSpPr>
        <p:spPr>
          <a:xfrm>
            <a:off x="1077058" y="-1380"/>
            <a:ext cx="4802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2F2F2"/>
              </a:buClr>
              <a:buSzPts val="2700"/>
              <a:buFont typeface="Arial"/>
              <a:buNone/>
            </a:pPr>
            <a:r>
              <a:rPr b="1" lang="es-419" sz="2700">
                <a:solidFill>
                  <a:srgbClr val="F2F2F2"/>
                </a:solidFill>
                <a:latin typeface="Arial"/>
                <a:ea typeface="Arial"/>
                <a:cs typeface="Arial"/>
                <a:sym typeface="Arial"/>
              </a:rPr>
              <a:t>Estructuras de programas PG [1] </a:t>
            </a:r>
            <a:endParaRPr/>
          </a:p>
        </p:txBody>
      </p:sp>
      <p:sp>
        <p:nvSpPr>
          <p:cNvPr id="248" name="Google Shape;248;p33"/>
          <p:cNvSpPr txBox="1"/>
          <p:nvPr/>
        </p:nvSpPr>
        <p:spPr>
          <a:xfrm>
            <a:off x="356191" y="1106820"/>
            <a:ext cx="40671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419" sz="2400" u="none" cap="none" strike="noStrike">
                <a:solidFill>
                  <a:schemeClr val="accent1"/>
                </a:solidFill>
                <a:latin typeface="Arial"/>
                <a:ea typeface="Arial"/>
                <a:cs typeface="Arial"/>
                <a:sym typeface="Arial"/>
              </a:rPr>
              <a:t>Estructura de árbol [5]</a:t>
            </a:r>
            <a:endParaRPr b="1" i="0" sz="2400" u="none" cap="none" strike="noStrike">
              <a:solidFill>
                <a:schemeClr val="accent1"/>
              </a:solidFill>
              <a:latin typeface="Arial"/>
              <a:ea typeface="Arial"/>
              <a:cs typeface="Arial"/>
              <a:sym typeface="Arial"/>
            </a:endParaRPr>
          </a:p>
        </p:txBody>
      </p:sp>
      <p:grpSp>
        <p:nvGrpSpPr>
          <p:cNvPr id="249" name="Google Shape;249;p33"/>
          <p:cNvGrpSpPr/>
          <p:nvPr/>
        </p:nvGrpSpPr>
        <p:grpSpPr>
          <a:xfrm>
            <a:off x="846918" y="1897359"/>
            <a:ext cx="7450165" cy="2815266"/>
            <a:chOff x="846918" y="1897359"/>
            <a:chExt cx="7450165" cy="2815266"/>
          </a:xfrm>
        </p:grpSpPr>
        <p:pic>
          <p:nvPicPr>
            <p:cNvPr id="250" name="Google Shape;250;p33"/>
            <p:cNvPicPr preferRelativeResize="0"/>
            <p:nvPr/>
          </p:nvPicPr>
          <p:blipFill rotWithShape="1">
            <a:blip r:embed="rId4">
              <a:alphaModFix/>
            </a:blip>
            <a:srcRect b="0" l="0" r="0" t="20038"/>
            <a:stretch/>
          </p:blipFill>
          <p:spPr>
            <a:xfrm>
              <a:off x="846918" y="1897359"/>
              <a:ext cx="7450165" cy="2815266"/>
            </a:xfrm>
            <a:prstGeom prst="rect">
              <a:avLst/>
            </a:prstGeom>
            <a:noFill/>
            <a:ln>
              <a:noFill/>
            </a:ln>
          </p:spPr>
        </p:pic>
        <p:sp>
          <p:nvSpPr>
            <p:cNvPr id="251" name="Google Shape;251;p33"/>
            <p:cNvSpPr/>
            <p:nvPr/>
          </p:nvSpPr>
          <p:spPr>
            <a:xfrm>
              <a:off x="882502" y="3912781"/>
              <a:ext cx="765600" cy="234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52" name="Google Shape;252;p33"/>
          <p:cNvSpPr/>
          <p:nvPr/>
        </p:nvSpPr>
        <p:spPr>
          <a:xfrm>
            <a:off x="5502349" y="1897359"/>
            <a:ext cx="1004700" cy="452400"/>
          </a:xfrm>
          <a:prstGeom prst="roundRect">
            <a:avLst>
              <a:gd fmla="val 16667" name="adj"/>
            </a:avLst>
          </a:prstGeom>
          <a:noFill/>
          <a:ln cap="flat" cmpd="sng" w="19050">
            <a:solidFill>
              <a:schemeClr val="accent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3" name="Google Shape;253;p33"/>
          <p:cNvSpPr/>
          <p:nvPr/>
        </p:nvSpPr>
        <p:spPr>
          <a:xfrm>
            <a:off x="4813005" y="2624915"/>
            <a:ext cx="1004700" cy="452400"/>
          </a:xfrm>
          <a:prstGeom prst="roundRect">
            <a:avLst>
              <a:gd fmla="val 16667" name="adj"/>
            </a:avLst>
          </a:prstGeom>
          <a:noFill/>
          <a:ln cap="flat" cmpd="sng" w="19050">
            <a:solidFill>
              <a:schemeClr val="accent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4" name="Google Shape;254;p33"/>
          <p:cNvSpPr/>
          <p:nvPr/>
        </p:nvSpPr>
        <p:spPr>
          <a:xfrm>
            <a:off x="6243084" y="2632002"/>
            <a:ext cx="1004700" cy="462000"/>
          </a:xfrm>
          <a:prstGeom prst="roundRect">
            <a:avLst>
              <a:gd fmla="val 16667" name="adj"/>
            </a:avLst>
          </a:prstGeom>
          <a:noFill/>
          <a:ln cap="flat" cmpd="sng" w="19050">
            <a:solidFill>
              <a:schemeClr val="accent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5" name="Google Shape;255;p33"/>
          <p:cNvSpPr/>
          <p:nvPr/>
        </p:nvSpPr>
        <p:spPr>
          <a:xfrm>
            <a:off x="7012173" y="3366645"/>
            <a:ext cx="1004700" cy="462000"/>
          </a:xfrm>
          <a:prstGeom prst="roundRect">
            <a:avLst>
              <a:gd fmla="val 16667" name="adj"/>
            </a:avLst>
          </a:prstGeom>
          <a:noFill/>
          <a:ln cap="flat" cmpd="sng" w="19050">
            <a:solidFill>
              <a:schemeClr val="accent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6" name="Google Shape;256;p33"/>
          <p:cNvSpPr/>
          <p:nvPr/>
        </p:nvSpPr>
        <p:spPr>
          <a:xfrm>
            <a:off x="4635795" y="3274828"/>
            <a:ext cx="542400" cy="540600"/>
          </a:xfrm>
          <a:prstGeom prst="roundRect">
            <a:avLst>
              <a:gd fmla="val 16667" name="adj"/>
            </a:avLst>
          </a:prstGeom>
          <a:noFill/>
          <a:ln cap="flat" cmpd="sng" w="19050">
            <a:solidFill>
              <a:srgbClr val="2F528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7" name="Google Shape;257;p33"/>
          <p:cNvSpPr/>
          <p:nvPr/>
        </p:nvSpPr>
        <p:spPr>
          <a:xfrm>
            <a:off x="5377414" y="3288004"/>
            <a:ext cx="542400" cy="540600"/>
          </a:xfrm>
          <a:prstGeom prst="roundRect">
            <a:avLst>
              <a:gd fmla="val 16667" name="adj"/>
            </a:avLst>
          </a:prstGeom>
          <a:noFill/>
          <a:ln cap="flat" cmpd="sng" w="19050">
            <a:solidFill>
              <a:srgbClr val="31538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8" name="Google Shape;258;p33"/>
          <p:cNvSpPr/>
          <p:nvPr/>
        </p:nvSpPr>
        <p:spPr>
          <a:xfrm>
            <a:off x="6843678" y="3995221"/>
            <a:ext cx="542400" cy="540600"/>
          </a:xfrm>
          <a:prstGeom prst="roundRect">
            <a:avLst>
              <a:gd fmla="val 16667" name="adj"/>
            </a:avLst>
          </a:prstGeom>
          <a:noFill/>
          <a:ln cap="flat" cmpd="sng" w="19050">
            <a:solidFill>
              <a:srgbClr val="31538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9" name="Google Shape;259;p33"/>
          <p:cNvSpPr/>
          <p:nvPr/>
        </p:nvSpPr>
        <p:spPr>
          <a:xfrm>
            <a:off x="7570380" y="3995221"/>
            <a:ext cx="542400" cy="540600"/>
          </a:xfrm>
          <a:prstGeom prst="roundRect">
            <a:avLst>
              <a:gd fmla="val 16667" name="adj"/>
            </a:avLst>
          </a:prstGeom>
          <a:noFill/>
          <a:ln cap="flat" cmpd="sng" w="19050">
            <a:solidFill>
              <a:srgbClr val="31538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0" name="Google Shape;260;p33"/>
          <p:cNvSpPr/>
          <p:nvPr/>
        </p:nvSpPr>
        <p:spPr>
          <a:xfrm>
            <a:off x="951401" y="3173474"/>
            <a:ext cx="1790100" cy="490800"/>
          </a:xfrm>
          <a:prstGeom prst="roundRect">
            <a:avLst>
              <a:gd fmla="val 16667" name="adj"/>
            </a:avLst>
          </a:prstGeom>
          <a:solidFill>
            <a:srgbClr val="2F528F"/>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419" sz="1400" u="none" cap="none" strike="noStrike">
                <a:solidFill>
                  <a:schemeClr val="lt1"/>
                </a:solidFill>
                <a:latin typeface="Arial"/>
                <a:ea typeface="Arial"/>
                <a:cs typeface="Arial"/>
                <a:sym typeface="Arial"/>
              </a:rPr>
              <a:t>Terminales</a:t>
            </a:r>
            <a:endParaRPr/>
          </a:p>
        </p:txBody>
      </p:sp>
      <p:sp>
        <p:nvSpPr>
          <p:cNvPr id="261" name="Google Shape;261;p33"/>
          <p:cNvSpPr/>
          <p:nvPr/>
        </p:nvSpPr>
        <p:spPr>
          <a:xfrm>
            <a:off x="951401" y="2226407"/>
            <a:ext cx="1790100" cy="490800"/>
          </a:xfrm>
          <a:prstGeom prst="roundRect">
            <a:avLst>
              <a:gd fmla="val 16667" name="adj"/>
            </a:avLst>
          </a:prstGeom>
          <a:solidFill>
            <a:schemeClr val="accent6"/>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419" sz="1400" u="none" cap="none" strike="noStrike">
                <a:solidFill>
                  <a:schemeClr val="lt1"/>
                </a:solidFill>
                <a:latin typeface="Arial"/>
                <a:ea typeface="Arial"/>
                <a:cs typeface="Arial"/>
                <a:sym typeface="Arial"/>
              </a:rPr>
              <a:t>Funciones</a:t>
            </a:r>
            <a:endParaRPr/>
          </a:p>
        </p:txBody>
      </p:sp>
      <p:sp>
        <p:nvSpPr>
          <p:cNvPr id="262" name="Google Shape;262;p33"/>
          <p:cNvSpPr/>
          <p:nvPr/>
        </p:nvSpPr>
        <p:spPr>
          <a:xfrm>
            <a:off x="4336168" y="2518934"/>
            <a:ext cx="1790100" cy="14517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3" name="Google Shape;263;p33"/>
          <p:cNvSpPr/>
          <p:nvPr/>
        </p:nvSpPr>
        <p:spPr>
          <a:xfrm>
            <a:off x="6675402" y="3288004"/>
            <a:ext cx="1790100" cy="14517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4" name="Google Shape;264;p33"/>
          <p:cNvSpPr/>
          <p:nvPr/>
        </p:nvSpPr>
        <p:spPr>
          <a:xfrm rot="10800000">
            <a:off x="3202131" y="4169864"/>
            <a:ext cx="276300" cy="296400"/>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65" name="Google Shape;265;p33"/>
          <p:cNvPicPr preferRelativeResize="0"/>
          <p:nvPr/>
        </p:nvPicPr>
        <p:blipFill rotWithShape="1">
          <a:blip r:embed="rId5">
            <a:alphaModFix/>
          </a:blip>
          <a:srcRect b="0" l="0" r="0" t="0"/>
          <a:stretch/>
        </p:blipFill>
        <p:spPr>
          <a:xfrm>
            <a:off x="8318500" y="4318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500"/>
                                        <p:tgtEl>
                                          <p:spTgt spid="2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2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2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2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2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2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2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2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2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2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2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